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handoutMasterIdLst>
    <p:handoutMasterId r:id="rId7"/>
  </p:handoutMasterIdLst>
  <p:sldIdLst>
    <p:sldId id="290" r:id="rId2"/>
    <p:sldId id="291" r:id="rId3"/>
    <p:sldId id="292" r:id="rId4"/>
    <p:sldId id="293" r:id="rId5"/>
  </p:sldIdLst>
  <p:sldSz cx="13320713" cy="187198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6E2"/>
    <a:srgbClr val="C9D6ED"/>
    <a:srgbClr val="1B5BE9"/>
    <a:srgbClr val="D0DBF0"/>
    <a:srgbClr val="FF5050"/>
    <a:srgbClr val="FF3399"/>
    <a:srgbClr val="E8EEF8"/>
    <a:srgbClr val="E5EBF7"/>
    <a:srgbClr val="BCCCEA"/>
    <a:srgbClr val="DFE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2" d="100"/>
          <a:sy n="42" d="100"/>
        </p:scale>
        <p:origin x="30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EEA8632-4503-488D-80EB-8136635F2A9E}"/>
              </a:ext>
            </a:extLst>
          </p:cNvPr>
          <p:cNvSpPr>
            <a:spLocks noGrp="1"/>
          </p:cNvSpPr>
          <p:nvPr>
            <p:ph type="hdr" sz="quarter"/>
          </p:nvPr>
        </p:nvSpPr>
        <p:spPr>
          <a:xfrm>
            <a:off x="2" y="0"/>
            <a:ext cx="3076363" cy="513508"/>
          </a:xfrm>
          <a:prstGeom prst="rect">
            <a:avLst/>
          </a:prstGeom>
        </p:spPr>
        <p:txBody>
          <a:bodyPr vert="horz" lIns="94710" tIns="47355" rIns="94710" bIns="47355"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DFE5A53B-7A2C-4BC1-B968-DD33BA7C96A3}"/>
              </a:ext>
            </a:extLst>
          </p:cNvPr>
          <p:cNvSpPr>
            <a:spLocks noGrp="1"/>
          </p:cNvSpPr>
          <p:nvPr>
            <p:ph type="dt" sz="quarter" idx="1"/>
          </p:nvPr>
        </p:nvSpPr>
        <p:spPr>
          <a:xfrm>
            <a:off x="4021296" y="0"/>
            <a:ext cx="3076363" cy="513508"/>
          </a:xfrm>
          <a:prstGeom prst="rect">
            <a:avLst/>
          </a:prstGeom>
        </p:spPr>
        <p:txBody>
          <a:bodyPr vert="horz" lIns="94710" tIns="47355" rIns="94710" bIns="47355" rtlCol="0"/>
          <a:lstStyle>
            <a:lvl1pPr algn="r">
              <a:defRPr sz="1100"/>
            </a:lvl1pPr>
          </a:lstStyle>
          <a:p>
            <a:fld id="{9DE5A64C-FFB9-4858-90F1-77787877B053}" type="datetimeFigureOut">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0EAC424D-A760-4410-AEF4-CB06EB28E2A5}"/>
              </a:ext>
            </a:extLst>
          </p:cNvPr>
          <p:cNvSpPr>
            <a:spLocks noGrp="1"/>
          </p:cNvSpPr>
          <p:nvPr>
            <p:ph type="ftr" sz="quarter" idx="2"/>
          </p:nvPr>
        </p:nvSpPr>
        <p:spPr>
          <a:xfrm>
            <a:off x="2" y="9721112"/>
            <a:ext cx="3076363" cy="513507"/>
          </a:xfrm>
          <a:prstGeom prst="rect">
            <a:avLst/>
          </a:prstGeom>
        </p:spPr>
        <p:txBody>
          <a:bodyPr vert="horz" lIns="94710" tIns="47355" rIns="94710" bIns="47355"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E86DB242-B5A3-4E9A-BA4D-445FDFD06538}"/>
              </a:ext>
            </a:extLst>
          </p:cNvPr>
          <p:cNvSpPr>
            <a:spLocks noGrp="1"/>
          </p:cNvSpPr>
          <p:nvPr>
            <p:ph type="sldNum" sz="quarter" idx="3"/>
          </p:nvPr>
        </p:nvSpPr>
        <p:spPr>
          <a:xfrm>
            <a:off x="4021296" y="9721112"/>
            <a:ext cx="3076363" cy="513507"/>
          </a:xfrm>
          <a:prstGeom prst="rect">
            <a:avLst/>
          </a:prstGeom>
        </p:spPr>
        <p:txBody>
          <a:bodyPr vert="horz" lIns="94710" tIns="47355" rIns="94710" bIns="47355" rtlCol="0" anchor="b"/>
          <a:lstStyle>
            <a:lvl1pPr algn="r">
              <a:defRPr sz="1100"/>
            </a:lvl1pPr>
          </a:lstStyle>
          <a:p>
            <a:fld id="{AC106479-5940-41FD-B592-E5C7855C510A}" type="slidenum">
              <a:rPr kumimoji="1" lang="ja-JP" altLang="en-US" smtClean="0"/>
              <a:t>‹#›</a:t>
            </a:fld>
            <a:endParaRPr kumimoji="1" lang="ja-JP" altLang="en-US"/>
          </a:p>
        </p:txBody>
      </p:sp>
    </p:spTree>
    <p:extLst>
      <p:ext uri="{BB962C8B-B14F-4D97-AF65-F5344CB8AC3E}">
        <p14:creationId xmlns:p14="http://schemas.microsoft.com/office/powerpoint/2010/main" val="27021849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3" cy="513508"/>
          </a:xfrm>
          <a:prstGeom prst="rect">
            <a:avLst/>
          </a:prstGeom>
        </p:spPr>
        <p:txBody>
          <a:bodyPr vert="horz" lIns="94710" tIns="47355" rIns="94710" bIns="47355"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1296" y="0"/>
            <a:ext cx="3076363" cy="513508"/>
          </a:xfrm>
          <a:prstGeom prst="rect">
            <a:avLst/>
          </a:prstGeom>
        </p:spPr>
        <p:txBody>
          <a:bodyPr vert="horz" lIns="94710" tIns="47355" rIns="94710" bIns="47355" rtlCol="0"/>
          <a:lstStyle>
            <a:lvl1pPr algn="r">
              <a:defRPr sz="1100"/>
            </a:lvl1pPr>
          </a:lstStyle>
          <a:p>
            <a:fld id="{6108A3F4-E5C0-4FFB-B3B0-D4DDB4973ACF}"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2320925" y="1279525"/>
            <a:ext cx="2457450" cy="3454400"/>
          </a:xfrm>
          <a:prstGeom prst="rect">
            <a:avLst/>
          </a:prstGeom>
          <a:noFill/>
          <a:ln w="12700">
            <a:solidFill>
              <a:prstClr val="black"/>
            </a:solidFill>
          </a:ln>
        </p:spPr>
        <p:txBody>
          <a:bodyPr vert="horz" lIns="94710" tIns="47355" rIns="94710" bIns="47355" rtlCol="0" anchor="ctr"/>
          <a:lstStyle/>
          <a:p>
            <a:endParaRPr lang="ja-JP" altLang="en-US"/>
          </a:p>
        </p:txBody>
      </p:sp>
      <p:sp>
        <p:nvSpPr>
          <p:cNvPr id="5" name="ノート プレースホルダー 4"/>
          <p:cNvSpPr>
            <a:spLocks noGrp="1"/>
          </p:cNvSpPr>
          <p:nvPr>
            <p:ph type="body" sz="quarter" idx="3"/>
          </p:nvPr>
        </p:nvSpPr>
        <p:spPr>
          <a:xfrm>
            <a:off x="709931" y="4925411"/>
            <a:ext cx="5679440" cy="4029879"/>
          </a:xfrm>
          <a:prstGeom prst="rect">
            <a:avLst/>
          </a:prstGeom>
        </p:spPr>
        <p:txBody>
          <a:bodyPr vert="horz" lIns="94710" tIns="47355" rIns="94710" bIns="473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12"/>
            <a:ext cx="3076363" cy="513507"/>
          </a:xfrm>
          <a:prstGeom prst="rect">
            <a:avLst/>
          </a:prstGeom>
        </p:spPr>
        <p:txBody>
          <a:bodyPr vert="horz" lIns="94710" tIns="47355" rIns="94710" bIns="4735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1296" y="9721112"/>
            <a:ext cx="3076363" cy="513507"/>
          </a:xfrm>
          <a:prstGeom prst="rect">
            <a:avLst/>
          </a:prstGeom>
        </p:spPr>
        <p:txBody>
          <a:bodyPr vert="horz" lIns="94710" tIns="47355" rIns="94710" bIns="47355" rtlCol="0" anchor="b"/>
          <a:lstStyle>
            <a:lvl1pPr algn="r">
              <a:defRPr sz="1100"/>
            </a:lvl1pPr>
          </a:lstStyle>
          <a:p>
            <a:fld id="{9A94F966-00EE-4FF1-8ED5-653B8372B75A}" type="slidenum">
              <a:rPr kumimoji="1" lang="ja-JP" altLang="en-US" smtClean="0"/>
              <a:t>‹#›</a:t>
            </a:fld>
            <a:endParaRPr kumimoji="1" lang="ja-JP" altLang="en-US"/>
          </a:p>
        </p:txBody>
      </p:sp>
    </p:spTree>
    <p:extLst>
      <p:ext uri="{BB962C8B-B14F-4D97-AF65-F5344CB8AC3E}">
        <p14:creationId xmlns:p14="http://schemas.microsoft.com/office/powerpoint/2010/main" val="3975400713"/>
      </p:ext>
    </p:extLst>
  </p:cSld>
  <p:clrMap bg1="lt1" tx1="dk1" bg2="lt2" tx2="dk2" accent1="accent1" accent2="accent2" accent3="accent3" accent4="accent4" accent5="accent5" accent6="accent6" hlink="hlink" folHlink="folHlink"/>
  <p:hf sldNum="0" hdr="0" ftr="0" dt="0"/>
  <p:notesStyle>
    <a:lvl1pPr marL="0" algn="l" defTabSz="1029343" rtl="0" eaLnBrk="1" latinLnBrk="0" hangingPunct="1">
      <a:defRPr kumimoji="1" sz="1351" kern="1200">
        <a:solidFill>
          <a:schemeClr val="tx1"/>
        </a:solidFill>
        <a:latin typeface="+mn-lt"/>
        <a:ea typeface="+mn-ea"/>
        <a:cs typeface="+mn-cs"/>
      </a:defRPr>
    </a:lvl1pPr>
    <a:lvl2pPr marL="514672" algn="l" defTabSz="1029343" rtl="0" eaLnBrk="1" latinLnBrk="0" hangingPunct="1">
      <a:defRPr kumimoji="1" sz="1351" kern="1200">
        <a:solidFill>
          <a:schemeClr val="tx1"/>
        </a:solidFill>
        <a:latin typeface="+mn-lt"/>
        <a:ea typeface="+mn-ea"/>
        <a:cs typeface="+mn-cs"/>
      </a:defRPr>
    </a:lvl2pPr>
    <a:lvl3pPr marL="1029343" algn="l" defTabSz="1029343" rtl="0" eaLnBrk="1" latinLnBrk="0" hangingPunct="1">
      <a:defRPr kumimoji="1" sz="1351" kern="1200">
        <a:solidFill>
          <a:schemeClr val="tx1"/>
        </a:solidFill>
        <a:latin typeface="+mn-lt"/>
        <a:ea typeface="+mn-ea"/>
        <a:cs typeface="+mn-cs"/>
      </a:defRPr>
    </a:lvl3pPr>
    <a:lvl4pPr marL="1544013" algn="l" defTabSz="1029343" rtl="0" eaLnBrk="1" latinLnBrk="0" hangingPunct="1">
      <a:defRPr kumimoji="1" sz="1351" kern="1200">
        <a:solidFill>
          <a:schemeClr val="tx1"/>
        </a:solidFill>
        <a:latin typeface="+mn-lt"/>
        <a:ea typeface="+mn-ea"/>
        <a:cs typeface="+mn-cs"/>
      </a:defRPr>
    </a:lvl4pPr>
    <a:lvl5pPr marL="2058685" algn="l" defTabSz="1029343" rtl="0" eaLnBrk="1" latinLnBrk="0" hangingPunct="1">
      <a:defRPr kumimoji="1" sz="1351" kern="1200">
        <a:solidFill>
          <a:schemeClr val="tx1"/>
        </a:solidFill>
        <a:latin typeface="+mn-lt"/>
        <a:ea typeface="+mn-ea"/>
        <a:cs typeface="+mn-cs"/>
      </a:defRPr>
    </a:lvl5pPr>
    <a:lvl6pPr marL="2573354" algn="l" defTabSz="1029343" rtl="0" eaLnBrk="1" latinLnBrk="0" hangingPunct="1">
      <a:defRPr kumimoji="1" sz="1351" kern="1200">
        <a:solidFill>
          <a:schemeClr val="tx1"/>
        </a:solidFill>
        <a:latin typeface="+mn-lt"/>
        <a:ea typeface="+mn-ea"/>
        <a:cs typeface="+mn-cs"/>
      </a:defRPr>
    </a:lvl6pPr>
    <a:lvl7pPr marL="3088026" algn="l" defTabSz="1029343" rtl="0" eaLnBrk="1" latinLnBrk="0" hangingPunct="1">
      <a:defRPr kumimoji="1" sz="1351" kern="1200">
        <a:solidFill>
          <a:schemeClr val="tx1"/>
        </a:solidFill>
        <a:latin typeface="+mn-lt"/>
        <a:ea typeface="+mn-ea"/>
        <a:cs typeface="+mn-cs"/>
      </a:defRPr>
    </a:lvl7pPr>
    <a:lvl8pPr marL="3602698" algn="l" defTabSz="1029343" rtl="0" eaLnBrk="1" latinLnBrk="0" hangingPunct="1">
      <a:defRPr kumimoji="1" sz="1351" kern="1200">
        <a:solidFill>
          <a:schemeClr val="tx1"/>
        </a:solidFill>
        <a:latin typeface="+mn-lt"/>
        <a:ea typeface="+mn-ea"/>
        <a:cs typeface="+mn-cs"/>
      </a:defRPr>
    </a:lvl8pPr>
    <a:lvl9pPr marL="4117367" algn="l" defTabSz="1029343" rtl="0" eaLnBrk="1" latinLnBrk="0" hangingPunct="1">
      <a:defRPr kumimoji="1" sz="135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9054" y="3063635"/>
            <a:ext cx="11322606" cy="6517264"/>
          </a:xfrm>
        </p:spPr>
        <p:txBody>
          <a:bodyPr anchor="b"/>
          <a:lstStyle>
            <a:lvl1pPr algn="ctr">
              <a:defRPr sz="8741"/>
            </a:lvl1pPr>
          </a:lstStyle>
          <a:p>
            <a:r>
              <a:rPr lang="ja-JP" altLang="en-US"/>
              <a:t>マスター タイトルの書式設定</a:t>
            </a:r>
            <a:endParaRPr lang="en-US" dirty="0"/>
          </a:p>
        </p:txBody>
      </p:sp>
      <p:sp>
        <p:nvSpPr>
          <p:cNvPr id="3" name="Subtitle 2"/>
          <p:cNvSpPr>
            <a:spLocks noGrp="1"/>
          </p:cNvSpPr>
          <p:nvPr>
            <p:ph type="subTitle" idx="1"/>
          </p:nvPr>
        </p:nvSpPr>
        <p:spPr>
          <a:xfrm>
            <a:off x="1665089" y="9832230"/>
            <a:ext cx="9990535" cy="4519617"/>
          </a:xfrm>
        </p:spPr>
        <p:txBody>
          <a:bodyPr/>
          <a:lstStyle>
            <a:lvl1pPr marL="0" indent="0" algn="ctr">
              <a:buNone/>
              <a:defRPr sz="3496"/>
            </a:lvl1pPr>
            <a:lvl2pPr marL="666049" indent="0" algn="ctr">
              <a:buNone/>
              <a:defRPr sz="2914"/>
            </a:lvl2pPr>
            <a:lvl3pPr marL="1332098" indent="0" algn="ctr">
              <a:buNone/>
              <a:defRPr sz="2622"/>
            </a:lvl3pPr>
            <a:lvl4pPr marL="1998147" indent="0" algn="ctr">
              <a:buNone/>
              <a:defRPr sz="2331"/>
            </a:lvl4pPr>
            <a:lvl5pPr marL="2664196" indent="0" algn="ctr">
              <a:buNone/>
              <a:defRPr sz="2331"/>
            </a:lvl5pPr>
            <a:lvl6pPr marL="3330245" indent="0" algn="ctr">
              <a:buNone/>
              <a:defRPr sz="2331"/>
            </a:lvl6pPr>
            <a:lvl7pPr marL="3996294" indent="0" algn="ctr">
              <a:buNone/>
              <a:defRPr sz="2331"/>
            </a:lvl7pPr>
            <a:lvl8pPr marL="4662343" indent="0" algn="ctr">
              <a:buNone/>
              <a:defRPr sz="2331"/>
            </a:lvl8pPr>
            <a:lvl9pPr marL="5328392" indent="0" algn="ctr">
              <a:buNone/>
              <a:defRPr sz="233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82DA36-5860-4470-A2D1-9C7AF570778C}" type="slidenum">
              <a:rPr kumimoji="1" lang="ja-JP" altLang="en-US" smtClean="0"/>
              <a:t>‹#›</a:t>
            </a:fld>
            <a:endParaRPr kumimoji="1" lang="ja-JP" altLang="en-US"/>
          </a:p>
        </p:txBody>
      </p:sp>
    </p:spTree>
    <p:extLst>
      <p:ext uri="{BB962C8B-B14F-4D97-AF65-F5344CB8AC3E}">
        <p14:creationId xmlns:p14="http://schemas.microsoft.com/office/powerpoint/2010/main" val="338622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1303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2636" y="996656"/>
            <a:ext cx="2872279" cy="158641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5800" y="996656"/>
            <a:ext cx="8450327" cy="1586416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7723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3099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8862" y="4666956"/>
            <a:ext cx="11489115" cy="7786915"/>
          </a:xfrm>
        </p:spPr>
        <p:txBody>
          <a:bodyPr anchor="b"/>
          <a:lstStyle>
            <a:lvl1pPr>
              <a:defRPr sz="874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08862" y="12527538"/>
            <a:ext cx="11489115" cy="4094955"/>
          </a:xfrm>
        </p:spPr>
        <p:txBody>
          <a:bodyPr/>
          <a:lstStyle>
            <a:lvl1pPr marL="0" indent="0">
              <a:buNone/>
              <a:defRPr sz="3496">
                <a:solidFill>
                  <a:schemeClr val="tx1"/>
                </a:solidFill>
              </a:defRPr>
            </a:lvl1pPr>
            <a:lvl2pPr marL="666049" indent="0">
              <a:buNone/>
              <a:defRPr sz="2914">
                <a:solidFill>
                  <a:schemeClr val="tx1">
                    <a:tint val="75000"/>
                  </a:schemeClr>
                </a:solidFill>
              </a:defRPr>
            </a:lvl2pPr>
            <a:lvl3pPr marL="1332098" indent="0">
              <a:buNone/>
              <a:defRPr sz="2622">
                <a:solidFill>
                  <a:schemeClr val="tx1">
                    <a:tint val="75000"/>
                  </a:schemeClr>
                </a:solidFill>
              </a:defRPr>
            </a:lvl3pPr>
            <a:lvl4pPr marL="1998147" indent="0">
              <a:buNone/>
              <a:defRPr sz="2331">
                <a:solidFill>
                  <a:schemeClr val="tx1">
                    <a:tint val="75000"/>
                  </a:schemeClr>
                </a:solidFill>
              </a:defRPr>
            </a:lvl4pPr>
            <a:lvl5pPr marL="2664196" indent="0">
              <a:buNone/>
              <a:defRPr sz="2331">
                <a:solidFill>
                  <a:schemeClr val="tx1">
                    <a:tint val="75000"/>
                  </a:schemeClr>
                </a:solidFill>
              </a:defRPr>
            </a:lvl5pPr>
            <a:lvl6pPr marL="3330245" indent="0">
              <a:buNone/>
              <a:defRPr sz="2331">
                <a:solidFill>
                  <a:schemeClr val="tx1">
                    <a:tint val="75000"/>
                  </a:schemeClr>
                </a:solidFill>
              </a:defRPr>
            </a:lvl6pPr>
            <a:lvl7pPr marL="3996294" indent="0">
              <a:buNone/>
              <a:defRPr sz="2331">
                <a:solidFill>
                  <a:schemeClr val="tx1">
                    <a:tint val="75000"/>
                  </a:schemeClr>
                </a:solidFill>
              </a:defRPr>
            </a:lvl7pPr>
            <a:lvl8pPr marL="4662343" indent="0">
              <a:buNone/>
              <a:defRPr sz="2331">
                <a:solidFill>
                  <a:schemeClr val="tx1">
                    <a:tint val="75000"/>
                  </a:schemeClr>
                </a:solidFill>
              </a:defRPr>
            </a:lvl8pPr>
            <a:lvl9pPr marL="5328392" indent="0">
              <a:buNone/>
              <a:defRPr sz="233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7893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5799" y="4983280"/>
            <a:ext cx="5661303" cy="118775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743611" y="4983280"/>
            <a:ext cx="5661303" cy="118775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588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7534" y="996660"/>
            <a:ext cx="11489115" cy="361829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7536" y="4588952"/>
            <a:ext cx="5635285" cy="2248975"/>
          </a:xfrm>
        </p:spPr>
        <p:txBody>
          <a:bodyPr anchor="b"/>
          <a:lstStyle>
            <a:lvl1pPr marL="0" indent="0">
              <a:buNone/>
              <a:defRPr sz="3496" b="1"/>
            </a:lvl1pPr>
            <a:lvl2pPr marL="666049" indent="0">
              <a:buNone/>
              <a:defRPr sz="2914" b="1"/>
            </a:lvl2pPr>
            <a:lvl3pPr marL="1332098" indent="0">
              <a:buNone/>
              <a:defRPr sz="2622" b="1"/>
            </a:lvl3pPr>
            <a:lvl4pPr marL="1998147" indent="0">
              <a:buNone/>
              <a:defRPr sz="2331" b="1"/>
            </a:lvl4pPr>
            <a:lvl5pPr marL="2664196" indent="0">
              <a:buNone/>
              <a:defRPr sz="2331" b="1"/>
            </a:lvl5pPr>
            <a:lvl6pPr marL="3330245" indent="0">
              <a:buNone/>
              <a:defRPr sz="2331" b="1"/>
            </a:lvl6pPr>
            <a:lvl7pPr marL="3996294" indent="0">
              <a:buNone/>
              <a:defRPr sz="2331" b="1"/>
            </a:lvl7pPr>
            <a:lvl8pPr marL="4662343" indent="0">
              <a:buNone/>
              <a:defRPr sz="2331" b="1"/>
            </a:lvl8pPr>
            <a:lvl9pPr marL="5328392" indent="0">
              <a:buNone/>
              <a:defRPr sz="2331" b="1"/>
            </a:lvl9pPr>
          </a:lstStyle>
          <a:p>
            <a:pPr lvl="0"/>
            <a:r>
              <a:rPr lang="ja-JP" altLang="en-US"/>
              <a:t>マスター テキストの書式設定</a:t>
            </a:r>
          </a:p>
        </p:txBody>
      </p:sp>
      <p:sp>
        <p:nvSpPr>
          <p:cNvPr id="4" name="Content Placeholder 3"/>
          <p:cNvSpPr>
            <a:spLocks noGrp="1"/>
          </p:cNvSpPr>
          <p:nvPr>
            <p:ph sz="half" idx="2"/>
          </p:nvPr>
        </p:nvSpPr>
        <p:spPr>
          <a:xfrm>
            <a:off x="917536" y="6837927"/>
            <a:ext cx="5635285" cy="100575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743612" y="4588952"/>
            <a:ext cx="5663038" cy="2248975"/>
          </a:xfrm>
        </p:spPr>
        <p:txBody>
          <a:bodyPr anchor="b"/>
          <a:lstStyle>
            <a:lvl1pPr marL="0" indent="0">
              <a:buNone/>
              <a:defRPr sz="3496" b="1"/>
            </a:lvl1pPr>
            <a:lvl2pPr marL="666049" indent="0">
              <a:buNone/>
              <a:defRPr sz="2914" b="1"/>
            </a:lvl2pPr>
            <a:lvl3pPr marL="1332098" indent="0">
              <a:buNone/>
              <a:defRPr sz="2622" b="1"/>
            </a:lvl3pPr>
            <a:lvl4pPr marL="1998147" indent="0">
              <a:buNone/>
              <a:defRPr sz="2331" b="1"/>
            </a:lvl4pPr>
            <a:lvl5pPr marL="2664196" indent="0">
              <a:buNone/>
              <a:defRPr sz="2331" b="1"/>
            </a:lvl5pPr>
            <a:lvl6pPr marL="3330245" indent="0">
              <a:buNone/>
              <a:defRPr sz="2331" b="1"/>
            </a:lvl6pPr>
            <a:lvl7pPr marL="3996294" indent="0">
              <a:buNone/>
              <a:defRPr sz="2331" b="1"/>
            </a:lvl7pPr>
            <a:lvl8pPr marL="4662343" indent="0">
              <a:buNone/>
              <a:defRPr sz="2331" b="1"/>
            </a:lvl8pPr>
            <a:lvl9pPr marL="5328392" indent="0">
              <a:buNone/>
              <a:defRPr sz="2331" b="1"/>
            </a:lvl9pPr>
          </a:lstStyle>
          <a:p>
            <a:pPr lvl="0"/>
            <a:r>
              <a:rPr lang="ja-JP" altLang="en-US"/>
              <a:t>マスター テキストの書式設定</a:t>
            </a:r>
          </a:p>
        </p:txBody>
      </p:sp>
      <p:sp>
        <p:nvSpPr>
          <p:cNvPr id="6" name="Content Placeholder 5"/>
          <p:cNvSpPr>
            <a:spLocks noGrp="1"/>
          </p:cNvSpPr>
          <p:nvPr>
            <p:ph sz="quarter" idx="4"/>
          </p:nvPr>
        </p:nvSpPr>
        <p:spPr>
          <a:xfrm>
            <a:off x="6743612" y="6837927"/>
            <a:ext cx="5663038" cy="100575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0168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9965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31052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534" y="1247987"/>
            <a:ext cx="4296277" cy="4367953"/>
          </a:xfrm>
        </p:spPr>
        <p:txBody>
          <a:bodyPr anchor="b"/>
          <a:lstStyle>
            <a:lvl1pPr>
              <a:defRPr sz="4662"/>
            </a:lvl1pPr>
          </a:lstStyle>
          <a:p>
            <a:r>
              <a:rPr lang="ja-JP" altLang="en-US"/>
              <a:t>マスター タイトルの書式設定</a:t>
            </a:r>
            <a:endParaRPr lang="en-US" dirty="0"/>
          </a:p>
        </p:txBody>
      </p:sp>
      <p:sp>
        <p:nvSpPr>
          <p:cNvPr id="3" name="Content Placeholder 2"/>
          <p:cNvSpPr>
            <a:spLocks noGrp="1"/>
          </p:cNvSpPr>
          <p:nvPr>
            <p:ph idx="1"/>
          </p:nvPr>
        </p:nvSpPr>
        <p:spPr>
          <a:xfrm>
            <a:off x="5663038" y="2695309"/>
            <a:ext cx="6743611" cy="13303191"/>
          </a:xfrm>
        </p:spPr>
        <p:txBody>
          <a:bodyPr/>
          <a:lstStyle>
            <a:lvl1pPr>
              <a:defRPr sz="4662"/>
            </a:lvl1pPr>
            <a:lvl2pPr>
              <a:defRPr sz="4079"/>
            </a:lvl2pPr>
            <a:lvl3pPr>
              <a:defRPr sz="3496"/>
            </a:lvl3pPr>
            <a:lvl4pPr>
              <a:defRPr sz="2914"/>
            </a:lvl4pPr>
            <a:lvl5pPr>
              <a:defRPr sz="2914"/>
            </a:lvl5pPr>
            <a:lvl6pPr>
              <a:defRPr sz="2914"/>
            </a:lvl6pPr>
            <a:lvl7pPr>
              <a:defRPr sz="2914"/>
            </a:lvl7pPr>
            <a:lvl8pPr>
              <a:defRPr sz="2914"/>
            </a:lvl8pPr>
            <a:lvl9pPr>
              <a:defRPr sz="29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534" y="5615940"/>
            <a:ext cx="4296277" cy="10404224"/>
          </a:xfrm>
        </p:spPr>
        <p:txBody>
          <a:bodyPr/>
          <a:lstStyle>
            <a:lvl1pPr marL="0" indent="0">
              <a:buNone/>
              <a:defRPr sz="2331"/>
            </a:lvl1pPr>
            <a:lvl2pPr marL="666049" indent="0">
              <a:buNone/>
              <a:defRPr sz="2040"/>
            </a:lvl2pPr>
            <a:lvl3pPr marL="1332098" indent="0">
              <a:buNone/>
              <a:defRPr sz="1748"/>
            </a:lvl3pPr>
            <a:lvl4pPr marL="1998147" indent="0">
              <a:buNone/>
              <a:defRPr sz="1457"/>
            </a:lvl4pPr>
            <a:lvl5pPr marL="2664196" indent="0">
              <a:buNone/>
              <a:defRPr sz="1457"/>
            </a:lvl5pPr>
            <a:lvl6pPr marL="3330245" indent="0">
              <a:buNone/>
              <a:defRPr sz="1457"/>
            </a:lvl6pPr>
            <a:lvl7pPr marL="3996294" indent="0">
              <a:buNone/>
              <a:defRPr sz="1457"/>
            </a:lvl7pPr>
            <a:lvl8pPr marL="4662343" indent="0">
              <a:buNone/>
              <a:defRPr sz="1457"/>
            </a:lvl8pPr>
            <a:lvl9pPr marL="5328392" indent="0">
              <a:buNone/>
              <a:defRPr sz="145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167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534" y="1247987"/>
            <a:ext cx="4296277" cy="4367953"/>
          </a:xfrm>
        </p:spPr>
        <p:txBody>
          <a:bodyPr anchor="b"/>
          <a:lstStyle>
            <a:lvl1pPr>
              <a:defRPr sz="466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63038" y="2695309"/>
            <a:ext cx="6743611" cy="13303191"/>
          </a:xfrm>
        </p:spPr>
        <p:txBody>
          <a:bodyPr anchor="t"/>
          <a:lstStyle>
            <a:lvl1pPr marL="0" indent="0">
              <a:buNone/>
              <a:defRPr sz="4662"/>
            </a:lvl1pPr>
            <a:lvl2pPr marL="666049" indent="0">
              <a:buNone/>
              <a:defRPr sz="4079"/>
            </a:lvl2pPr>
            <a:lvl3pPr marL="1332098" indent="0">
              <a:buNone/>
              <a:defRPr sz="3496"/>
            </a:lvl3pPr>
            <a:lvl4pPr marL="1998147" indent="0">
              <a:buNone/>
              <a:defRPr sz="2914"/>
            </a:lvl4pPr>
            <a:lvl5pPr marL="2664196" indent="0">
              <a:buNone/>
              <a:defRPr sz="2914"/>
            </a:lvl5pPr>
            <a:lvl6pPr marL="3330245" indent="0">
              <a:buNone/>
              <a:defRPr sz="2914"/>
            </a:lvl6pPr>
            <a:lvl7pPr marL="3996294" indent="0">
              <a:buNone/>
              <a:defRPr sz="2914"/>
            </a:lvl7pPr>
            <a:lvl8pPr marL="4662343" indent="0">
              <a:buNone/>
              <a:defRPr sz="2914"/>
            </a:lvl8pPr>
            <a:lvl9pPr marL="5328392" indent="0">
              <a:buNone/>
              <a:defRPr sz="291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7534" y="5615940"/>
            <a:ext cx="4296277" cy="10404224"/>
          </a:xfrm>
        </p:spPr>
        <p:txBody>
          <a:bodyPr/>
          <a:lstStyle>
            <a:lvl1pPr marL="0" indent="0">
              <a:buNone/>
              <a:defRPr sz="2331"/>
            </a:lvl1pPr>
            <a:lvl2pPr marL="666049" indent="0">
              <a:buNone/>
              <a:defRPr sz="2040"/>
            </a:lvl2pPr>
            <a:lvl3pPr marL="1332098" indent="0">
              <a:buNone/>
              <a:defRPr sz="1748"/>
            </a:lvl3pPr>
            <a:lvl4pPr marL="1998147" indent="0">
              <a:buNone/>
              <a:defRPr sz="1457"/>
            </a:lvl4pPr>
            <a:lvl5pPr marL="2664196" indent="0">
              <a:buNone/>
              <a:defRPr sz="1457"/>
            </a:lvl5pPr>
            <a:lvl6pPr marL="3330245" indent="0">
              <a:buNone/>
              <a:defRPr sz="1457"/>
            </a:lvl6pPr>
            <a:lvl7pPr marL="3996294" indent="0">
              <a:buNone/>
              <a:defRPr sz="1457"/>
            </a:lvl7pPr>
            <a:lvl8pPr marL="4662343" indent="0">
              <a:buNone/>
              <a:defRPr sz="1457"/>
            </a:lvl8pPr>
            <a:lvl9pPr marL="5328392" indent="0">
              <a:buNone/>
              <a:defRPr sz="145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DE6F67-319B-4BE9-A3AA-FEACC0DE6832}"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6570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799" y="996660"/>
            <a:ext cx="11489115" cy="361829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5799" y="4983280"/>
            <a:ext cx="11489115" cy="1187754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15799" y="17350485"/>
            <a:ext cx="2997160" cy="996656"/>
          </a:xfrm>
          <a:prstGeom prst="rect">
            <a:avLst/>
          </a:prstGeom>
        </p:spPr>
        <p:txBody>
          <a:bodyPr vert="horz" lIns="91440" tIns="45720" rIns="91440" bIns="45720" rtlCol="0" anchor="ctr"/>
          <a:lstStyle>
            <a:lvl1pPr algn="l">
              <a:defRPr sz="1748">
                <a:solidFill>
                  <a:schemeClr val="tx1">
                    <a:tint val="75000"/>
                  </a:schemeClr>
                </a:solidFill>
              </a:defRPr>
            </a:lvl1pPr>
          </a:lstStyle>
          <a:p>
            <a:fld id="{17DE6F67-319B-4BE9-A3AA-FEACC0DE6832}" type="datetimeFigureOut">
              <a:rPr kumimoji="1" lang="ja-JP" altLang="en-US" smtClean="0"/>
              <a:t>2022/11/7</a:t>
            </a:fld>
            <a:endParaRPr kumimoji="1" lang="ja-JP" altLang="en-US"/>
          </a:p>
        </p:txBody>
      </p:sp>
      <p:sp>
        <p:nvSpPr>
          <p:cNvPr id="5" name="Footer Placeholder 4"/>
          <p:cNvSpPr>
            <a:spLocks noGrp="1"/>
          </p:cNvSpPr>
          <p:nvPr>
            <p:ph type="ftr" sz="quarter" idx="3"/>
          </p:nvPr>
        </p:nvSpPr>
        <p:spPr>
          <a:xfrm>
            <a:off x="4412486" y="17350485"/>
            <a:ext cx="4495741" cy="996656"/>
          </a:xfrm>
          <a:prstGeom prst="rect">
            <a:avLst/>
          </a:prstGeom>
        </p:spPr>
        <p:txBody>
          <a:bodyPr vert="horz" lIns="91440" tIns="45720" rIns="91440" bIns="45720" rtlCol="0" anchor="ctr"/>
          <a:lstStyle>
            <a:lvl1pPr algn="ctr">
              <a:defRPr sz="174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07754" y="17350485"/>
            <a:ext cx="2997160" cy="996656"/>
          </a:xfrm>
          <a:prstGeom prst="rect">
            <a:avLst/>
          </a:prstGeom>
        </p:spPr>
        <p:txBody>
          <a:bodyPr vert="horz" lIns="91440" tIns="45720" rIns="91440" bIns="45720" rtlCol="0" anchor="ctr"/>
          <a:lstStyle>
            <a:lvl1pPr algn="r">
              <a:defRPr sz="1748">
                <a:solidFill>
                  <a:schemeClr val="tx1">
                    <a:tint val="75000"/>
                  </a:schemeClr>
                </a:solidFill>
              </a:defRPr>
            </a:lvl1pPr>
          </a:lstStyle>
          <a:p>
            <a:fld id="{6082DA36-5860-4470-A2D1-9C7AF570778C}" type="slidenum">
              <a:rPr kumimoji="1" lang="ja-JP" altLang="en-US" smtClean="0"/>
              <a:t>‹#›</a:t>
            </a:fld>
            <a:endParaRPr kumimoji="1" lang="ja-JP" altLang="en-US"/>
          </a:p>
        </p:txBody>
      </p:sp>
    </p:spTree>
    <p:extLst>
      <p:ext uri="{BB962C8B-B14F-4D97-AF65-F5344CB8AC3E}">
        <p14:creationId xmlns:p14="http://schemas.microsoft.com/office/powerpoint/2010/main" val="7594404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1332098" rtl="0" eaLnBrk="1" latinLnBrk="0" hangingPunct="1">
        <a:lnSpc>
          <a:spcPct val="90000"/>
        </a:lnSpc>
        <a:spcBef>
          <a:spcPct val="0"/>
        </a:spcBef>
        <a:buNone/>
        <a:defRPr kumimoji="1" sz="6410" kern="1200">
          <a:solidFill>
            <a:schemeClr val="tx1"/>
          </a:solidFill>
          <a:latin typeface="+mj-lt"/>
          <a:ea typeface="+mj-ea"/>
          <a:cs typeface="+mj-cs"/>
        </a:defRPr>
      </a:lvl1pPr>
    </p:titleStyle>
    <p:bodyStyle>
      <a:lvl1pPr marL="333024" indent="-333024" algn="l" defTabSz="1332098" rtl="0" eaLnBrk="1" latinLnBrk="0" hangingPunct="1">
        <a:lnSpc>
          <a:spcPct val="90000"/>
        </a:lnSpc>
        <a:spcBef>
          <a:spcPts val="1457"/>
        </a:spcBef>
        <a:buFont typeface="Arial" panose="020B0604020202020204" pitchFamily="34" charset="0"/>
        <a:buChar char="•"/>
        <a:defRPr kumimoji="1" sz="4079" kern="1200">
          <a:solidFill>
            <a:schemeClr val="tx1"/>
          </a:solidFill>
          <a:latin typeface="+mn-lt"/>
          <a:ea typeface="+mn-ea"/>
          <a:cs typeface="+mn-cs"/>
        </a:defRPr>
      </a:lvl1pPr>
      <a:lvl2pPr marL="999073" indent="-333024" algn="l" defTabSz="1332098" rtl="0" eaLnBrk="1" latinLnBrk="0" hangingPunct="1">
        <a:lnSpc>
          <a:spcPct val="90000"/>
        </a:lnSpc>
        <a:spcBef>
          <a:spcPts val="728"/>
        </a:spcBef>
        <a:buFont typeface="Arial" panose="020B0604020202020204" pitchFamily="34" charset="0"/>
        <a:buChar char="•"/>
        <a:defRPr kumimoji="1" sz="3496" kern="1200">
          <a:solidFill>
            <a:schemeClr val="tx1"/>
          </a:solidFill>
          <a:latin typeface="+mn-lt"/>
          <a:ea typeface="+mn-ea"/>
          <a:cs typeface="+mn-cs"/>
        </a:defRPr>
      </a:lvl2pPr>
      <a:lvl3pPr marL="1665122" indent="-333024" algn="l" defTabSz="1332098" rtl="0" eaLnBrk="1" latinLnBrk="0" hangingPunct="1">
        <a:lnSpc>
          <a:spcPct val="90000"/>
        </a:lnSpc>
        <a:spcBef>
          <a:spcPts val="728"/>
        </a:spcBef>
        <a:buFont typeface="Arial" panose="020B0604020202020204" pitchFamily="34" charset="0"/>
        <a:buChar char="•"/>
        <a:defRPr kumimoji="1" sz="2914" kern="1200">
          <a:solidFill>
            <a:schemeClr val="tx1"/>
          </a:solidFill>
          <a:latin typeface="+mn-lt"/>
          <a:ea typeface="+mn-ea"/>
          <a:cs typeface="+mn-cs"/>
        </a:defRPr>
      </a:lvl3pPr>
      <a:lvl4pPr marL="2331171"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4pPr>
      <a:lvl5pPr marL="2997220"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5pPr>
      <a:lvl6pPr marL="3663269"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6pPr>
      <a:lvl7pPr marL="4329318"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7pPr>
      <a:lvl8pPr marL="4995367"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8pPr>
      <a:lvl9pPr marL="5661416" indent="-333024" algn="l" defTabSz="1332098" rtl="0" eaLnBrk="1" latinLnBrk="0" hangingPunct="1">
        <a:lnSpc>
          <a:spcPct val="90000"/>
        </a:lnSpc>
        <a:spcBef>
          <a:spcPts val="728"/>
        </a:spcBef>
        <a:buFont typeface="Arial" panose="020B0604020202020204" pitchFamily="34" charset="0"/>
        <a:buChar char="•"/>
        <a:defRPr kumimoji="1" sz="2622" kern="1200">
          <a:solidFill>
            <a:schemeClr val="tx1"/>
          </a:solidFill>
          <a:latin typeface="+mn-lt"/>
          <a:ea typeface="+mn-ea"/>
          <a:cs typeface="+mn-cs"/>
        </a:defRPr>
      </a:lvl9pPr>
    </p:bodyStyle>
    <p:otherStyle>
      <a:defPPr>
        <a:defRPr lang="en-US"/>
      </a:defPPr>
      <a:lvl1pPr marL="0" algn="l" defTabSz="1332098" rtl="0" eaLnBrk="1" latinLnBrk="0" hangingPunct="1">
        <a:defRPr kumimoji="1" sz="2622" kern="1200">
          <a:solidFill>
            <a:schemeClr val="tx1"/>
          </a:solidFill>
          <a:latin typeface="+mn-lt"/>
          <a:ea typeface="+mn-ea"/>
          <a:cs typeface="+mn-cs"/>
        </a:defRPr>
      </a:lvl1pPr>
      <a:lvl2pPr marL="666049" algn="l" defTabSz="1332098" rtl="0" eaLnBrk="1" latinLnBrk="0" hangingPunct="1">
        <a:defRPr kumimoji="1" sz="2622" kern="1200">
          <a:solidFill>
            <a:schemeClr val="tx1"/>
          </a:solidFill>
          <a:latin typeface="+mn-lt"/>
          <a:ea typeface="+mn-ea"/>
          <a:cs typeface="+mn-cs"/>
        </a:defRPr>
      </a:lvl2pPr>
      <a:lvl3pPr marL="1332098" algn="l" defTabSz="1332098" rtl="0" eaLnBrk="1" latinLnBrk="0" hangingPunct="1">
        <a:defRPr kumimoji="1" sz="2622" kern="1200">
          <a:solidFill>
            <a:schemeClr val="tx1"/>
          </a:solidFill>
          <a:latin typeface="+mn-lt"/>
          <a:ea typeface="+mn-ea"/>
          <a:cs typeface="+mn-cs"/>
        </a:defRPr>
      </a:lvl3pPr>
      <a:lvl4pPr marL="1998147" algn="l" defTabSz="1332098" rtl="0" eaLnBrk="1" latinLnBrk="0" hangingPunct="1">
        <a:defRPr kumimoji="1" sz="2622" kern="1200">
          <a:solidFill>
            <a:schemeClr val="tx1"/>
          </a:solidFill>
          <a:latin typeface="+mn-lt"/>
          <a:ea typeface="+mn-ea"/>
          <a:cs typeface="+mn-cs"/>
        </a:defRPr>
      </a:lvl4pPr>
      <a:lvl5pPr marL="2664196" algn="l" defTabSz="1332098" rtl="0" eaLnBrk="1" latinLnBrk="0" hangingPunct="1">
        <a:defRPr kumimoji="1" sz="2622" kern="1200">
          <a:solidFill>
            <a:schemeClr val="tx1"/>
          </a:solidFill>
          <a:latin typeface="+mn-lt"/>
          <a:ea typeface="+mn-ea"/>
          <a:cs typeface="+mn-cs"/>
        </a:defRPr>
      </a:lvl5pPr>
      <a:lvl6pPr marL="3330245" algn="l" defTabSz="1332098" rtl="0" eaLnBrk="1" latinLnBrk="0" hangingPunct="1">
        <a:defRPr kumimoji="1" sz="2622" kern="1200">
          <a:solidFill>
            <a:schemeClr val="tx1"/>
          </a:solidFill>
          <a:latin typeface="+mn-lt"/>
          <a:ea typeface="+mn-ea"/>
          <a:cs typeface="+mn-cs"/>
        </a:defRPr>
      </a:lvl6pPr>
      <a:lvl7pPr marL="3996294" algn="l" defTabSz="1332098" rtl="0" eaLnBrk="1" latinLnBrk="0" hangingPunct="1">
        <a:defRPr kumimoji="1" sz="2622" kern="1200">
          <a:solidFill>
            <a:schemeClr val="tx1"/>
          </a:solidFill>
          <a:latin typeface="+mn-lt"/>
          <a:ea typeface="+mn-ea"/>
          <a:cs typeface="+mn-cs"/>
        </a:defRPr>
      </a:lvl7pPr>
      <a:lvl8pPr marL="4662343" algn="l" defTabSz="1332098" rtl="0" eaLnBrk="1" latinLnBrk="0" hangingPunct="1">
        <a:defRPr kumimoji="1" sz="2622" kern="1200">
          <a:solidFill>
            <a:schemeClr val="tx1"/>
          </a:solidFill>
          <a:latin typeface="+mn-lt"/>
          <a:ea typeface="+mn-ea"/>
          <a:cs typeface="+mn-cs"/>
        </a:defRPr>
      </a:lvl8pPr>
      <a:lvl9pPr marL="5328392" algn="l" defTabSz="1332098" rtl="0" eaLnBrk="1" latinLnBrk="0" hangingPunct="1">
        <a:defRPr kumimoji="1" sz="26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seminar.jp.fujitsu.com/public/seminar/view/69065"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ontact-hug@cs.jp.fujitsu.com"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7EC6423D-92BD-4DE9-9332-4E5D5130536B}"/>
              </a:ext>
            </a:extLst>
          </p:cNvPr>
          <p:cNvSpPr/>
          <p:nvPr/>
        </p:nvSpPr>
        <p:spPr>
          <a:xfrm>
            <a:off x="-66367" y="-5365"/>
            <a:ext cx="13387080" cy="6465691"/>
          </a:xfrm>
          <a:prstGeom prst="rect">
            <a:avLst/>
          </a:prstGeom>
          <a:gradFill>
            <a:gsLst>
              <a:gs pos="0">
                <a:schemeClr val="accent1">
                  <a:lumMod val="5000"/>
                  <a:lumOff val="95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grpSp>
        <p:nvGrpSpPr>
          <p:cNvPr id="5" name="グループ化 4">
            <a:extLst>
              <a:ext uri="{FF2B5EF4-FFF2-40B4-BE49-F238E27FC236}">
                <a16:creationId xmlns:a16="http://schemas.microsoft.com/office/drawing/2014/main" id="{AB092D01-EE6C-4862-B617-EE26526373DE}"/>
              </a:ext>
            </a:extLst>
          </p:cNvPr>
          <p:cNvGrpSpPr/>
          <p:nvPr/>
        </p:nvGrpSpPr>
        <p:grpSpPr>
          <a:xfrm>
            <a:off x="-29385" y="18157297"/>
            <a:ext cx="13392000" cy="569108"/>
            <a:chOff x="7600" y="18163240"/>
            <a:chExt cx="13313113" cy="569108"/>
          </a:xfrm>
        </p:grpSpPr>
        <p:sp>
          <p:nvSpPr>
            <p:cNvPr id="23" name="正方形/長方形 22">
              <a:extLst>
                <a:ext uri="{FF2B5EF4-FFF2-40B4-BE49-F238E27FC236}">
                  <a16:creationId xmlns:a16="http://schemas.microsoft.com/office/drawing/2014/main" id="{DABE3565-4F45-41B4-BB4C-230DC5E52F95}"/>
                </a:ext>
              </a:extLst>
            </p:cNvPr>
            <p:cNvSpPr/>
            <p:nvPr/>
          </p:nvSpPr>
          <p:spPr>
            <a:xfrm>
              <a:off x="7600" y="18163240"/>
              <a:ext cx="13313113" cy="569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24" name="テキスト ボックス 23">
              <a:extLst>
                <a:ext uri="{FF2B5EF4-FFF2-40B4-BE49-F238E27FC236}">
                  <a16:creationId xmlns:a16="http://schemas.microsoft.com/office/drawing/2014/main" id="{2DD8CC3A-5952-4B47-B98B-E35B817F3985}"/>
                </a:ext>
              </a:extLst>
            </p:cNvPr>
            <p:cNvSpPr txBox="1"/>
            <p:nvPr/>
          </p:nvSpPr>
          <p:spPr>
            <a:xfrm>
              <a:off x="134274" y="18212076"/>
              <a:ext cx="4237695" cy="493126"/>
            </a:xfrm>
            <a:prstGeom prst="rect">
              <a:avLst/>
            </a:prstGeom>
            <a:noFill/>
          </p:spPr>
          <p:txBody>
            <a:bodyPr wrap="none" lIns="152395" tIns="76197" rIns="152395" bIns="76197" rtlCol="0">
              <a:spAutoFit/>
            </a:bodyPr>
            <a:lstStyle/>
            <a:p>
              <a:r>
                <a:rPr lang="en-US" altLang="ja-JP"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主催</a:t>
              </a:r>
              <a:r>
                <a:rPr lang="en-US" altLang="ja-JP"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医療情報システム研究会</a:t>
              </a:r>
            </a:p>
          </p:txBody>
        </p:sp>
        <p:sp>
          <p:nvSpPr>
            <p:cNvPr id="26" name="TextBox 20">
              <a:extLst>
                <a:ext uri="{FF2B5EF4-FFF2-40B4-BE49-F238E27FC236}">
                  <a16:creationId xmlns:a16="http://schemas.microsoft.com/office/drawing/2014/main" id="{B28E5773-2304-4494-A4CA-7B9498061CA0}"/>
                </a:ext>
              </a:extLst>
            </p:cNvPr>
            <p:cNvSpPr txBox="1">
              <a:spLocks noChangeArrowheads="1"/>
            </p:cNvSpPr>
            <p:nvPr/>
          </p:nvSpPr>
          <p:spPr bwMode="auto">
            <a:xfrm>
              <a:off x="4591432" y="18217202"/>
              <a:ext cx="3960788" cy="48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sz="2400">
                  <a:solidFill>
                    <a:schemeClr val="tx1"/>
                  </a:solidFill>
                  <a:latin typeface="Arial" charset="0"/>
                  <a:ea typeface="ＭＳ Ｐゴシック" pitchFamily="50" charset="-128"/>
                </a:defRPr>
              </a:lvl1pPr>
              <a:lvl2pPr marL="37931725" indent="-37474525">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r>
                <a:rPr lang="en-US" altLang="ja-JP" sz="2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https://iryo-jyoho.jp/</a:t>
              </a:r>
              <a:endParaRPr lang="ja-JP" altLang="ja-JP" sz="2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54">
              <a:extLst>
                <a:ext uri="{FF2B5EF4-FFF2-40B4-BE49-F238E27FC236}">
                  <a16:creationId xmlns:a16="http://schemas.microsoft.com/office/drawing/2014/main" id="{66EDEEE7-22D7-44EF-976C-EA7E2C4522C1}"/>
                </a:ext>
              </a:extLst>
            </p:cNvPr>
            <p:cNvSpPr/>
            <p:nvPr/>
          </p:nvSpPr>
          <p:spPr>
            <a:xfrm>
              <a:off x="9383255" y="18278424"/>
              <a:ext cx="3364515" cy="324000"/>
            </a:xfrm>
            <a:prstGeom prst="roundRect">
              <a:avLst>
                <a:gd name="adj" fmla="val 50000"/>
              </a:avLst>
            </a:prstGeom>
            <a:solidFill>
              <a:schemeClr val="bg1"/>
            </a:solid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99"/>
            </a:p>
          </p:txBody>
        </p:sp>
        <p:sp>
          <p:nvSpPr>
            <p:cNvPr id="28" name="正方形/長方形 27">
              <a:extLst>
                <a:ext uri="{FF2B5EF4-FFF2-40B4-BE49-F238E27FC236}">
                  <a16:creationId xmlns:a16="http://schemas.microsoft.com/office/drawing/2014/main" id="{6703DAC5-B697-468E-AC43-9E0FC9D3A73F}"/>
                </a:ext>
              </a:extLst>
            </p:cNvPr>
            <p:cNvSpPr/>
            <p:nvPr/>
          </p:nvSpPr>
          <p:spPr>
            <a:xfrm>
              <a:off x="9377701" y="18251617"/>
              <a:ext cx="3079041" cy="37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solidFill>
                    <a:schemeClr val="tx1"/>
                  </a:solidFill>
                  <a:latin typeface="Meiryo UI" panose="020B0604030504040204" pitchFamily="50" charset="-128"/>
                  <a:ea typeface="Meiryo UI" panose="020B0604030504040204" pitchFamily="50" charset="-128"/>
                </a:rPr>
                <a:t>医療情報システム研究会</a:t>
              </a:r>
            </a:p>
          </p:txBody>
        </p:sp>
        <p:grpSp>
          <p:nvGrpSpPr>
            <p:cNvPr id="29" name="グループ化 28">
              <a:extLst>
                <a:ext uri="{FF2B5EF4-FFF2-40B4-BE49-F238E27FC236}">
                  <a16:creationId xmlns:a16="http://schemas.microsoft.com/office/drawing/2014/main" id="{CB7D5FCB-0489-4D32-8EB9-89004410D0BE}"/>
                </a:ext>
              </a:extLst>
            </p:cNvPr>
            <p:cNvGrpSpPr/>
            <p:nvPr/>
          </p:nvGrpSpPr>
          <p:grpSpPr>
            <a:xfrm>
              <a:off x="12287249" y="18269687"/>
              <a:ext cx="324000" cy="360000"/>
              <a:chOff x="6108317" y="10184061"/>
              <a:chExt cx="211072" cy="216000"/>
            </a:xfrm>
          </p:grpSpPr>
          <p:sp>
            <p:nvSpPr>
              <p:cNvPr id="30" name="円/楕円 57">
                <a:extLst>
                  <a:ext uri="{FF2B5EF4-FFF2-40B4-BE49-F238E27FC236}">
                    <a16:creationId xmlns:a16="http://schemas.microsoft.com/office/drawing/2014/main" id="{9B4DE059-ECF4-40DE-BAB2-68C1D03EEE59}"/>
                  </a:ext>
                </a:extLst>
              </p:cNvPr>
              <p:cNvSpPr/>
              <p:nvPr/>
            </p:nvSpPr>
            <p:spPr>
              <a:xfrm>
                <a:off x="6108317" y="10184061"/>
                <a:ext cx="211072" cy="216000"/>
              </a:xfrm>
              <a:prstGeom prst="ellipse">
                <a:avLst/>
              </a:prstGeom>
              <a:solidFill>
                <a:srgbClr val="30C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99"/>
              </a:p>
            </p:txBody>
          </p:sp>
          <p:sp>
            <p:nvSpPr>
              <p:cNvPr id="31" name="二等辺三角形 30">
                <a:extLst>
                  <a:ext uri="{FF2B5EF4-FFF2-40B4-BE49-F238E27FC236}">
                    <a16:creationId xmlns:a16="http://schemas.microsoft.com/office/drawing/2014/main" id="{30DDBE7A-6278-4A87-B81E-191BF666D51E}"/>
                  </a:ext>
                </a:extLst>
              </p:cNvPr>
              <p:cNvSpPr/>
              <p:nvPr/>
            </p:nvSpPr>
            <p:spPr>
              <a:xfrm rot="16200000" flipV="1">
                <a:off x="6150755" y="10240367"/>
                <a:ext cx="144000" cy="1160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34" dirty="0">
                  <a:latin typeface="Meiryo UI" panose="020B0604030504040204" pitchFamily="50" charset="-128"/>
                  <a:ea typeface="Meiryo UI" panose="020B0604030504040204" pitchFamily="50" charset="-128"/>
                </a:endParaRPr>
              </a:p>
            </p:txBody>
          </p:sp>
        </p:grpSp>
      </p:grpSp>
      <p:sp>
        <p:nvSpPr>
          <p:cNvPr id="2" name="正方形/長方形 1">
            <a:extLst>
              <a:ext uri="{FF2B5EF4-FFF2-40B4-BE49-F238E27FC236}">
                <a16:creationId xmlns:a16="http://schemas.microsoft.com/office/drawing/2014/main" id="{5A9CD5BA-3F25-4311-8489-7B957BE1D5B2}"/>
              </a:ext>
            </a:extLst>
          </p:cNvPr>
          <p:cNvSpPr/>
          <p:nvPr/>
        </p:nvSpPr>
        <p:spPr>
          <a:xfrm>
            <a:off x="-134838" y="6235551"/>
            <a:ext cx="13509193" cy="3226658"/>
          </a:xfrm>
          <a:prstGeom prst="rect">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3" name="四角形: 角を丸くする 2">
            <a:extLst>
              <a:ext uri="{FF2B5EF4-FFF2-40B4-BE49-F238E27FC236}">
                <a16:creationId xmlns:a16="http://schemas.microsoft.com/office/drawing/2014/main" id="{F710F259-6794-411C-8C8D-924E06A1F326}"/>
              </a:ext>
            </a:extLst>
          </p:cNvPr>
          <p:cNvSpPr/>
          <p:nvPr/>
        </p:nvSpPr>
        <p:spPr>
          <a:xfrm>
            <a:off x="118060" y="6527521"/>
            <a:ext cx="13041701" cy="272488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36" name="テキスト ボックス 35">
            <a:extLst>
              <a:ext uri="{FF2B5EF4-FFF2-40B4-BE49-F238E27FC236}">
                <a16:creationId xmlns:a16="http://schemas.microsoft.com/office/drawing/2014/main" id="{F9C31F6B-BF5F-481A-A4DA-902721CB42FD}"/>
              </a:ext>
            </a:extLst>
          </p:cNvPr>
          <p:cNvSpPr txBox="1"/>
          <p:nvPr/>
        </p:nvSpPr>
        <p:spPr>
          <a:xfrm>
            <a:off x="310514" y="6705466"/>
            <a:ext cx="12956544" cy="2399888"/>
          </a:xfrm>
          <a:prstGeom prst="rect">
            <a:avLst/>
          </a:prstGeom>
          <a:noFill/>
        </p:spPr>
        <p:txBody>
          <a:bodyPr wrap="square">
            <a:spAutoFit/>
          </a:bodyPr>
          <a:lstStyle/>
          <a:p>
            <a:pPr>
              <a:lnSpc>
                <a:spcPct val="120000"/>
              </a:lnSpc>
            </a:pPr>
            <a:r>
              <a:rPr lang="ja-JP" altLang="en-US" sz="1570" dirty="0">
                <a:latin typeface="メイリオ" panose="020B0604030504040204" pitchFamily="50" charset="-128"/>
                <a:ea typeface="メイリオ" panose="020B0604030504040204" pitchFamily="50" charset="-128"/>
              </a:rPr>
              <a:t>政府は、電子処方箋を</a:t>
            </a:r>
            <a:r>
              <a:rPr lang="en-US" altLang="ja-JP" sz="1570" dirty="0">
                <a:latin typeface="メイリオ" panose="020B0604030504040204" pitchFamily="50" charset="-128"/>
                <a:ea typeface="メイリオ" panose="020B0604030504040204" pitchFamily="50" charset="-128"/>
              </a:rPr>
              <a:t>2023</a:t>
            </a:r>
            <a:r>
              <a:rPr lang="ja-JP" altLang="en-US" sz="1570" dirty="0">
                <a:latin typeface="メイリオ" panose="020B0604030504040204" pitchFamily="50" charset="-128"/>
                <a:ea typeface="メイリオ" panose="020B0604030504040204" pitchFamily="50" charset="-128"/>
              </a:rPr>
              <a:t>年</a:t>
            </a:r>
            <a:r>
              <a:rPr lang="en-US" altLang="ja-JP" sz="1570" dirty="0">
                <a:latin typeface="メイリオ" panose="020B0604030504040204" pitchFamily="50" charset="-128"/>
                <a:ea typeface="メイリオ" panose="020B0604030504040204" pitchFamily="50" charset="-128"/>
              </a:rPr>
              <a:t>1</a:t>
            </a:r>
            <a:r>
              <a:rPr lang="ja-JP" altLang="en-US" sz="1570" dirty="0">
                <a:latin typeface="メイリオ" panose="020B0604030504040204" pitchFamily="50" charset="-128"/>
                <a:ea typeface="メイリオ" panose="020B0604030504040204" pitchFamily="50" charset="-128"/>
              </a:rPr>
              <a:t>月から運用開始し、</a:t>
            </a:r>
            <a:r>
              <a:rPr lang="en-US" altLang="ja-JP" sz="1570" dirty="0">
                <a:latin typeface="メイリオ" panose="020B0604030504040204" pitchFamily="50" charset="-128"/>
                <a:ea typeface="メイリオ" panose="020B0604030504040204" pitchFamily="50" charset="-128"/>
              </a:rPr>
              <a:t>2024</a:t>
            </a:r>
            <a:r>
              <a:rPr lang="ja-JP" altLang="en-US" sz="1570" dirty="0">
                <a:latin typeface="メイリオ" panose="020B0604030504040204" pitchFamily="50" charset="-128"/>
                <a:ea typeface="メイリオ" panose="020B0604030504040204" pitchFamily="50" charset="-128"/>
              </a:rPr>
              <a:t>年度内に概ね全ての医療機関と薬局で導入することを目標としております。</a:t>
            </a:r>
          </a:p>
          <a:p>
            <a:pPr>
              <a:lnSpc>
                <a:spcPct val="120000"/>
              </a:lnSpc>
            </a:pPr>
            <a:r>
              <a:rPr lang="ja-JP" altLang="en-US" sz="1570" dirty="0">
                <a:latin typeface="メイリオ" panose="020B0604030504040204" pitchFamily="50" charset="-128"/>
                <a:ea typeface="メイリオ" panose="020B0604030504040204" pitchFamily="50" charset="-128"/>
              </a:rPr>
              <a:t>医療機関・薬局間の処方箋のやり取りが効率化されるだけでなく、電子的に記録されたお薬のデータを活用し、患者自身のお薬の把握や</a:t>
            </a:r>
            <a:endParaRPr lang="en-US" altLang="ja-JP" sz="1570" dirty="0">
              <a:latin typeface="メイリオ" panose="020B0604030504040204" pitchFamily="50" charset="-128"/>
              <a:ea typeface="メイリオ" panose="020B0604030504040204" pitchFamily="50" charset="-128"/>
            </a:endParaRPr>
          </a:p>
          <a:p>
            <a:pPr>
              <a:lnSpc>
                <a:spcPct val="120000"/>
              </a:lnSpc>
            </a:pPr>
            <a:r>
              <a:rPr lang="ja-JP" altLang="en-US" sz="1570" dirty="0">
                <a:latin typeface="メイリオ" panose="020B0604030504040204" pitchFamily="50" charset="-128"/>
                <a:ea typeface="メイリオ" panose="020B0604030504040204" pitchFamily="50" charset="-128"/>
              </a:rPr>
              <a:t>健康増進への第一歩となることが期待されております。</a:t>
            </a:r>
          </a:p>
          <a:p>
            <a:pPr>
              <a:lnSpc>
                <a:spcPct val="120000"/>
              </a:lnSpc>
            </a:pPr>
            <a:r>
              <a:rPr lang="ja-JP" altLang="en-US" sz="1570" dirty="0">
                <a:latin typeface="メイリオ" panose="020B0604030504040204" pitchFamily="50" charset="-128"/>
                <a:ea typeface="メイリオ" panose="020B0604030504040204" pitchFamily="50" charset="-128"/>
              </a:rPr>
              <a:t>ご承知のとおり、電子処方箋は、「オンライン資格確認の仕組み」を基盤とした「電子処方箋管理サービス」を通して、医師・歯科医師、</a:t>
            </a:r>
            <a:endParaRPr lang="en-US" altLang="ja-JP" sz="1570" dirty="0">
              <a:latin typeface="メイリオ" panose="020B0604030504040204" pitchFamily="50" charset="-128"/>
              <a:ea typeface="メイリオ" panose="020B0604030504040204" pitchFamily="50" charset="-128"/>
            </a:endParaRPr>
          </a:p>
          <a:p>
            <a:pPr>
              <a:lnSpc>
                <a:spcPct val="120000"/>
              </a:lnSpc>
            </a:pPr>
            <a:r>
              <a:rPr lang="ja-JP" altLang="en-US" sz="1570" dirty="0">
                <a:latin typeface="メイリオ" panose="020B0604030504040204" pitchFamily="50" charset="-128"/>
                <a:ea typeface="メイリオ" panose="020B0604030504040204" pitchFamily="50" charset="-128"/>
              </a:rPr>
              <a:t>薬剤師間で処方箋をやり取りする仕組みです。</a:t>
            </a:r>
          </a:p>
          <a:p>
            <a:pPr>
              <a:lnSpc>
                <a:spcPct val="120000"/>
              </a:lnSpc>
            </a:pPr>
            <a:r>
              <a:rPr lang="ja-JP" altLang="en-US" sz="1570" dirty="0">
                <a:latin typeface="メイリオ" panose="020B0604030504040204" pitchFamily="50" charset="-128"/>
                <a:ea typeface="メイリオ" panose="020B0604030504040204" pitchFamily="50" charset="-128"/>
              </a:rPr>
              <a:t>今回の例会では、運用開始が目前に迫っている「電子処方箋管理サービス」の運用につき、八尾市立病院 </a:t>
            </a:r>
            <a:r>
              <a:rPr lang="zh-TW" altLang="en-US" sz="1570" dirty="0">
                <a:latin typeface="メイリオ" panose="020B0604030504040204" pitchFamily="50" charset="-128"/>
                <a:ea typeface="メイリオ" panose="020B0604030504040204" pitchFamily="50" charset="-128"/>
              </a:rPr>
              <a:t>事務局次長</a:t>
            </a:r>
            <a:r>
              <a:rPr lang="en-US" altLang="ja-JP" sz="1570" dirty="0">
                <a:latin typeface="メイリオ" panose="020B0604030504040204" pitchFamily="50" charset="-128"/>
                <a:ea typeface="メイリオ" panose="020B0604030504040204" pitchFamily="50" charset="-128"/>
              </a:rPr>
              <a:t>(</a:t>
            </a:r>
            <a:r>
              <a:rPr lang="zh-TW" altLang="en-US" sz="1570" dirty="0">
                <a:latin typeface="メイリオ" panose="020B0604030504040204" pitchFamily="50" charset="-128"/>
                <a:ea typeface="メイリオ" panose="020B0604030504040204" pitchFamily="50" charset="-128"/>
              </a:rPr>
              <a:t>薬剤師</a:t>
            </a:r>
            <a:r>
              <a:rPr lang="en-US" altLang="ja-JP" sz="1570" dirty="0">
                <a:latin typeface="メイリオ" panose="020B0604030504040204" pitchFamily="50" charset="-128"/>
                <a:ea typeface="メイリオ" panose="020B0604030504040204" pitchFamily="50" charset="-128"/>
              </a:rPr>
              <a:t>)</a:t>
            </a:r>
            <a:r>
              <a:rPr lang="ja-JP" altLang="en-US" sz="1570" dirty="0">
                <a:latin typeface="メイリオ" panose="020B0604030504040204" pitchFamily="50" charset="-128"/>
                <a:ea typeface="メイリオ" panose="020B0604030504040204" pitchFamily="50" charset="-128"/>
              </a:rPr>
              <a:t> 小枝 伸行様</a:t>
            </a:r>
            <a:endParaRPr lang="en-US" altLang="ja-JP" sz="1570" dirty="0">
              <a:latin typeface="メイリオ" panose="020B0604030504040204" pitchFamily="50" charset="-128"/>
              <a:ea typeface="メイリオ" panose="020B0604030504040204" pitchFamily="50" charset="-128"/>
            </a:endParaRPr>
          </a:p>
          <a:p>
            <a:pPr>
              <a:lnSpc>
                <a:spcPct val="120000"/>
              </a:lnSpc>
            </a:pPr>
            <a:r>
              <a:rPr lang="ja-JP" altLang="en-US" sz="1570" dirty="0">
                <a:latin typeface="メイリオ" panose="020B0604030504040204" pitchFamily="50" charset="-128"/>
                <a:ea typeface="メイリオ" panose="020B0604030504040204" pitchFamily="50" charset="-128"/>
              </a:rPr>
              <a:t>より、運用にあたり医療機関が準備しないといけないことを、電子処方箋とは何か、仕組みや導入メリット等についてご紹介いただきます。</a:t>
            </a:r>
            <a:endParaRPr lang="en-US" altLang="ja-JP" sz="1570" dirty="0">
              <a:latin typeface="メイリオ" panose="020B0604030504040204" pitchFamily="50" charset="-128"/>
              <a:ea typeface="メイリオ" panose="020B0604030504040204" pitchFamily="50" charset="-128"/>
            </a:endParaRPr>
          </a:p>
          <a:p>
            <a:pPr>
              <a:lnSpc>
                <a:spcPct val="120000"/>
              </a:lnSpc>
            </a:pPr>
            <a:r>
              <a:rPr lang="ja-JP" altLang="en-US" sz="1570" dirty="0">
                <a:latin typeface="メイリオ" panose="020B0604030504040204" pitchFamily="50" charset="-128"/>
                <a:ea typeface="メイリオ" panose="020B0604030504040204" pitchFamily="50" charset="-128"/>
              </a:rPr>
              <a:t>是非、多くの方にご参加いただきたく、ご案内申し上げます。</a:t>
            </a:r>
          </a:p>
        </p:txBody>
      </p:sp>
      <p:sp>
        <p:nvSpPr>
          <p:cNvPr id="7" name="テキスト ボックス 6">
            <a:extLst>
              <a:ext uri="{FF2B5EF4-FFF2-40B4-BE49-F238E27FC236}">
                <a16:creationId xmlns:a16="http://schemas.microsoft.com/office/drawing/2014/main" id="{BB1EA51E-84B8-4DD8-B996-6A680F3DFD02}"/>
              </a:ext>
            </a:extLst>
          </p:cNvPr>
          <p:cNvSpPr txBox="1"/>
          <p:nvPr/>
        </p:nvSpPr>
        <p:spPr>
          <a:xfrm>
            <a:off x="1781274" y="11063508"/>
            <a:ext cx="10492488" cy="954107"/>
          </a:xfrm>
          <a:prstGeom prst="rect">
            <a:avLst/>
          </a:prstGeom>
          <a:noFill/>
        </p:spPr>
        <p:txBody>
          <a:bodyPr wrap="none" rtlCol="0">
            <a:spAutoFit/>
          </a:bodyPr>
          <a:lstStyle/>
          <a:p>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hlinkClick r:id="rId2"/>
              </a:rPr>
              <a:t>https://seminar.jp.fujitsu.com/public/seminar/view/69065</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3" name="四角形: 1 つの角を切り取る 42">
            <a:extLst>
              <a:ext uri="{FF2B5EF4-FFF2-40B4-BE49-F238E27FC236}">
                <a16:creationId xmlns:a16="http://schemas.microsoft.com/office/drawing/2014/main" id="{B5FE479C-96CF-4F46-9C9B-A40ADDC45057}"/>
              </a:ext>
            </a:extLst>
          </p:cNvPr>
          <p:cNvSpPr/>
          <p:nvPr/>
        </p:nvSpPr>
        <p:spPr>
          <a:xfrm>
            <a:off x="0" y="9898131"/>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38" name="テキスト ボックス 1">
            <a:extLst>
              <a:ext uri="{FF2B5EF4-FFF2-40B4-BE49-F238E27FC236}">
                <a16:creationId xmlns:a16="http://schemas.microsoft.com/office/drawing/2014/main" id="{6BC9746D-310D-47D4-8322-DE821ECF57BC}"/>
              </a:ext>
            </a:extLst>
          </p:cNvPr>
          <p:cNvSpPr txBox="1">
            <a:spLocks noChangeArrowheads="1"/>
          </p:cNvSpPr>
          <p:nvPr/>
        </p:nvSpPr>
        <p:spPr bwMode="auto">
          <a:xfrm>
            <a:off x="19050" y="9988446"/>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お申し込み方法</a:t>
            </a:r>
          </a:p>
        </p:txBody>
      </p:sp>
      <p:sp>
        <p:nvSpPr>
          <p:cNvPr id="57" name="テキスト ボックス 1">
            <a:extLst>
              <a:ext uri="{FF2B5EF4-FFF2-40B4-BE49-F238E27FC236}">
                <a16:creationId xmlns:a16="http://schemas.microsoft.com/office/drawing/2014/main" id="{17B0E50B-D4E7-443A-B960-68C72CA348A6}"/>
              </a:ext>
            </a:extLst>
          </p:cNvPr>
          <p:cNvSpPr txBox="1">
            <a:spLocks noChangeArrowheads="1"/>
          </p:cNvSpPr>
          <p:nvPr/>
        </p:nvSpPr>
        <p:spPr bwMode="auto">
          <a:xfrm>
            <a:off x="3044564" y="12317627"/>
            <a:ext cx="9730929" cy="7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上記</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Web</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サイトまたは</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QR</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コード（左図）を読み取り、お申し込みください。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spcBef>
                <a:spcPct val="0"/>
              </a:spcBef>
              <a:buFontTx/>
              <a:buNone/>
            </a:pPr>
            <a:r>
              <a:rPr lang="ja-JP" altLang="en-US" sz="182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8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dirty="0">
                <a:latin typeface="メイリオ" panose="020B0604030504040204" pitchFamily="50" charset="-128"/>
                <a:ea typeface="メイリオ" panose="020B0604030504040204" pitchFamily="50" charset="-128"/>
                <a:cs typeface="Meiryo UI" panose="020B0604030504040204" pitchFamily="50" charset="-128"/>
              </a:rPr>
              <a:t>お申込み後、登録いただいた</a:t>
            </a:r>
            <a:r>
              <a:rPr lang="en-US" altLang="ja-JP" sz="1800" dirty="0">
                <a:latin typeface="メイリオ" panose="020B0604030504040204" pitchFamily="50" charset="-128"/>
                <a:ea typeface="メイリオ" panose="020B0604030504040204" pitchFamily="50" charset="-128"/>
                <a:cs typeface="Meiryo UI" panose="020B0604030504040204" pitchFamily="50" charset="-128"/>
              </a:rPr>
              <a:t>e-mail</a:t>
            </a:r>
            <a:r>
              <a:rPr lang="ja-JP" altLang="en-US" sz="1800" dirty="0">
                <a:latin typeface="メイリオ" panose="020B0604030504040204" pitchFamily="50" charset="-128"/>
                <a:ea typeface="メイリオ" panose="020B0604030504040204" pitchFamily="50" charset="-128"/>
                <a:cs typeface="Meiryo UI" panose="020B0604030504040204" pitchFamily="50" charset="-128"/>
              </a:rPr>
              <a:t>アドレス宛に当日の</a:t>
            </a:r>
            <a:r>
              <a:rPr lang="en-US" altLang="ja-JP" sz="1800" dirty="0">
                <a:latin typeface="メイリオ" panose="020B0604030504040204" pitchFamily="50" charset="-128"/>
                <a:ea typeface="メイリオ" panose="020B0604030504040204" pitchFamily="50" charset="-128"/>
                <a:cs typeface="Meiryo UI" panose="020B0604030504040204" pitchFamily="50" charset="-128"/>
              </a:rPr>
              <a:t>URL</a:t>
            </a:r>
            <a:r>
              <a:rPr lang="ja-JP" altLang="en-US" sz="1800" dirty="0">
                <a:latin typeface="メイリオ" panose="020B0604030504040204" pitchFamily="50" charset="-128"/>
                <a:ea typeface="メイリオ" panose="020B0604030504040204" pitchFamily="50" charset="-128"/>
                <a:cs typeface="Meiryo UI" panose="020B0604030504040204" pitchFamily="50" charset="-128"/>
              </a:rPr>
              <a:t>など詳細を送付いたします。</a:t>
            </a:r>
          </a:p>
        </p:txBody>
      </p:sp>
      <p:sp>
        <p:nvSpPr>
          <p:cNvPr id="58" name="テキスト ボックス 1">
            <a:extLst>
              <a:ext uri="{FF2B5EF4-FFF2-40B4-BE49-F238E27FC236}">
                <a16:creationId xmlns:a16="http://schemas.microsoft.com/office/drawing/2014/main" id="{FECDC5DF-A94E-49A4-B8DD-91736D8AD551}"/>
              </a:ext>
            </a:extLst>
          </p:cNvPr>
          <p:cNvSpPr txBox="1">
            <a:spLocks noChangeArrowheads="1"/>
          </p:cNvSpPr>
          <p:nvPr/>
        </p:nvSpPr>
        <p:spPr bwMode="auto">
          <a:xfrm>
            <a:off x="3826129" y="11615240"/>
            <a:ext cx="555157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en-US" altLang="ja-JP" sz="2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600" dirty="0">
                <a:latin typeface="メイリオ" panose="020B0604030504040204" pitchFamily="50" charset="-128"/>
                <a:ea typeface="メイリオ" panose="020B0604030504040204" pitchFamily="50" charset="-128"/>
                <a:cs typeface="Meiryo UI" panose="020B0604030504040204" pitchFamily="50" charset="-128"/>
              </a:rPr>
              <a:t>締切</a:t>
            </a:r>
            <a:r>
              <a:rPr lang="en-US" altLang="ja-JP" sz="2600" dirty="0">
                <a:latin typeface="メイリオ" panose="020B0604030504040204" pitchFamily="50" charset="-128"/>
                <a:ea typeface="メイリオ" panose="020B0604030504040204" pitchFamily="50" charset="-128"/>
                <a:cs typeface="Meiryo UI" panose="020B0604030504040204" pitchFamily="50" charset="-128"/>
              </a:rPr>
              <a:t>】2022</a:t>
            </a:r>
            <a:r>
              <a:rPr lang="ja-JP" altLang="en-US" sz="26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2600" dirty="0">
                <a:latin typeface="メイリオ" panose="020B0604030504040204" pitchFamily="50" charset="-128"/>
                <a:ea typeface="メイリオ" panose="020B0604030504040204" pitchFamily="50" charset="-128"/>
                <a:cs typeface="Meiryo UI" panose="020B0604030504040204" pitchFamily="50" charset="-128"/>
              </a:rPr>
              <a:t>12</a:t>
            </a:r>
            <a:r>
              <a:rPr lang="ja-JP" altLang="en-US" sz="26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2600" dirty="0">
                <a:latin typeface="メイリオ" panose="020B0604030504040204" pitchFamily="50" charset="-128"/>
                <a:ea typeface="メイリオ" panose="020B0604030504040204" pitchFamily="50" charset="-128"/>
                <a:cs typeface="Meiryo UI" panose="020B0604030504040204" pitchFamily="50" charset="-128"/>
              </a:rPr>
              <a:t>13</a:t>
            </a:r>
            <a:r>
              <a:rPr lang="ja-JP" altLang="en-US" sz="2600" dirty="0">
                <a:latin typeface="メイリオ" panose="020B0604030504040204" pitchFamily="50" charset="-128"/>
                <a:ea typeface="メイリオ" panose="020B0604030504040204" pitchFamily="50" charset="-128"/>
                <a:cs typeface="Meiryo UI" panose="020B0604030504040204" pitchFamily="50" charset="-128"/>
              </a:rPr>
              <a:t>日（火）</a:t>
            </a:r>
          </a:p>
        </p:txBody>
      </p:sp>
      <p:sp>
        <p:nvSpPr>
          <p:cNvPr id="53" name="二等辺三角形 52">
            <a:extLst>
              <a:ext uri="{FF2B5EF4-FFF2-40B4-BE49-F238E27FC236}">
                <a16:creationId xmlns:a16="http://schemas.microsoft.com/office/drawing/2014/main" id="{BA95B5C2-04A5-42F0-B746-4331EF9BE741}"/>
              </a:ext>
            </a:extLst>
          </p:cNvPr>
          <p:cNvSpPr/>
          <p:nvPr/>
        </p:nvSpPr>
        <p:spPr>
          <a:xfrm rot="5400000">
            <a:off x="2808829" y="12399758"/>
            <a:ext cx="320126" cy="25509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0" name="テキスト ボックス 1">
            <a:extLst>
              <a:ext uri="{FF2B5EF4-FFF2-40B4-BE49-F238E27FC236}">
                <a16:creationId xmlns:a16="http://schemas.microsoft.com/office/drawing/2014/main" id="{2F91FD35-0EEA-4A07-A5ED-CBBE6B7D78C8}"/>
              </a:ext>
            </a:extLst>
          </p:cNvPr>
          <p:cNvSpPr txBox="1">
            <a:spLocks noChangeArrowheads="1"/>
          </p:cNvSpPr>
          <p:nvPr/>
        </p:nvSpPr>
        <p:spPr bwMode="auto">
          <a:xfrm>
            <a:off x="3143424" y="13176513"/>
            <a:ext cx="9533207" cy="12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E-mail</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でのお申込みの方は、①参加者氏名、②施設名、③所属（役職）、</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spcBef>
                <a:spcPct val="0"/>
              </a:spcBef>
              <a:buFontTx/>
              <a:buNone/>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④</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e-mail</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アドレス、⑤当日の連絡先を記載のうえ、以下宛先に送付ください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40000"/>
              </a:lnSpc>
              <a:spcBef>
                <a:spcPct val="0"/>
              </a:spcBef>
              <a:buFontTx/>
              <a:buNone/>
            </a:pPr>
            <a:r>
              <a:rPr lang="ja-JP" altLang="en-US" sz="182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送付先</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contact-hug@cs.jp.fujitsu.com</a:t>
            </a:r>
            <a:endParaRPr lang="ja-JP" altLang="en-US" sz="2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1" name="二等辺三角形 60">
            <a:extLst>
              <a:ext uri="{FF2B5EF4-FFF2-40B4-BE49-F238E27FC236}">
                <a16:creationId xmlns:a16="http://schemas.microsoft.com/office/drawing/2014/main" id="{4954F720-1D9F-4C7D-8766-2C4283D02C57}"/>
              </a:ext>
            </a:extLst>
          </p:cNvPr>
          <p:cNvSpPr/>
          <p:nvPr/>
        </p:nvSpPr>
        <p:spPr>
          <a:xfrm rot="5400000">
            <a:off x="2808829" y="13213739"/>
            <a:ext cx="320126" cy="25509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55" name="テキスト ボックス 54">
            <a:extLst>
              <a:ext uri="{FF2B5EF4-FFF2-40B4-BE49-F238E27FC236}">
                <a16:creationId xmlns:a16="http://schemas.microsoft.com/office/drawing/2014/main" id="{6F547F1D-5087-4283-9930-C26A5A49D858}"/>
              </a:ext>
            </a:extLst>
          </p:cNvPr>
          <p:cNvSpPr txBox="1"/>
          <p:nvPr/>
        </p:nvSpPr>
        <p:spPr>
          <a:xfrm>
            <a:off x="367899" y="14515052"/>
            <a:ext cx="12056186" cy="746358"/>
          </a:xfrm>
          <a:prstGeom prst="rect">
            <a:avLst/>
          </a:prstGeom>
          <a:noFill/>
        </p:spPr>
        <p:txBody>
          <a:bodyPr wrap="none" rtlCol="0">
            <a:spAutoFit/>
          </a:bodyPr>
          <a:lstStyle/>
          <a:p>
            <a:pPr indent="407889">
              <a:lnSpc>
                <a:spcPts val="1700"/>
              </a:lnSpc>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＜個人情報の取り扱いについて＞</a:t>
            </a:r>
          </a:p>
          <a:p>
            <a:pPr indent="407889">
              <a:lnSpc>
                <a:spcPts val="1700"/>
              </a:lnSpc>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ご記入いただいた情報は、「医療情報システム研究会」運営委員会および富士通</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Japan</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株式会社が本研究会に関する連絡、参加状況管理など、</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407889">
              <a:lnSpc>
                <a:spcPts val="1700"/>
              </a:lnSpc>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運営目的に利用いたします。ご記入いただいた内容についての開示、訂正、追加、削除は、上記申込先までご連絡ください。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5" name="四角形: 1 つの角を切り取る 64">
            <a:extLst>
              <a:ext uri="{FF2B5EF4-FFF2-40B4-BE49-F238E27FC236}">
                <a16:creationId xmlns:a16="http://schemas.microsoft.com/office/drawing/2014/main" id="{1B4186BA-3E06-416C-8655-C2D608142131}"/>
              </a:ext>
            </a:extLst>
          </p:cNvPr>
          <p:cNvSpPr/>
          <p:nvPr/>
        </p:nvSpPr>
        <p:spPr>
          <a:xfrm>
            <a:off x="-6707" y="15600506"/>
            <a:ext cx="2988000" cy="612000"/>
          </a:xfrm>
          <a:prstGeom prst="snip1Rect">
            <a:avLst>
              <a:gd name="adj" fmla="val 295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6" name="テキスト ボックス 1">
            <a:extLst>
              <a:ext uri="{FF2B5EF4-FFF2-40B4-BE49-F238E27FC236}">
                <a16:creationId xmlns:a16="http://schemas.microsoft.com/office/drawing/2014/main" id="{14D6415F-8120-42DD-B621-34CA2CE0FCCA}"/>
              </a:ext>
            </a:extLst>
          </p:cNvPr>
          <p:cNvSpPr txBox="1">
            <a:spLocks noChangeArrowheads="1"/>
          </p:cNvSpPr>
          <p:nvPr/>
        </p:nvSpPr>
        <p:spPr bwMode="auto">
          <a:xfrm>
            <a:off x="103383" y="15665656"/>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ご参加対象</a:t>
            </a:r>
          </a:p>
        </p:txBody>
      </p:sp>
      <p:sp>
        <p:nvSpPr>
          <p:cNvPr id="69" name="テキスト ボックス 1">
            <a:extLst>
              <a:ext uri="{FF2B5EF4-FFF2-40B4-BE49-F238E27FC236}">
                <a16:creationId xmlns:a16="http://schemas.microsoft.com/office/drawing/2014/main" id="{000A6434-2D54-4122-8766-BA3CE6BAF061}"/>
              </a:ext>
            </a:extLst>
          </p:cNvPr>
          <p:cNvSpPr txBox="1">
            <a:spLocks noChangeArrowheads="1"/>
          </p:cNvSpPr>
          <p:nvPr/>
        </p:nvSpPr>
        <p:spPr bwMode="auto">
          <a:xfrm>
            <a:off x="1972001" y="16522503"/>
            <a:ext cx="10588767" cy="4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対象者：医療情報システム研究会会員および医療機関様（</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施設複数名の参加可）</a:t>
            </a:r>
          </a:p>
        </p:txBody>
      </p:sp>
      <p:sp>
        <p:nvSpPr>
          <p:cNvPr id="71" name="テキスト ボックス 1">
            <a:extLst>
              <a:ext uri="{FF2B5EF4-FFF2-40B4-BE49-F238E27FC236}">
                <a16:creationId xmlns:a16="http://schemas.microsoft.com/office/drawing/2014/main" id="{706F259E-9B6E-4087-B589-7A601C6F9CE1}"/>
              </a:ext>
            </a:extLst>
          </p:cNvPr>
          <p:cNvSpPr txBox="1">
            <a:spLocks noChangeArrowheads="1"/>
          </p:cNvSpPr>
          <p:nvPr/>
        </p:nvSpPr>
        <p:spPr bwMode="auto">
          <a:xfrm>
            <a:off x="1996517" y="17014972"/>
            <a:ext cx="10588767" cy="4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参加費：</a:t>
            </a:r>
            <a:r>
              <a:rPr lang="en-US" altLang="zh-TW" sz="2000" dirty="0">
                <a:latin typeface="メイリオ" panose="020B0604030504040204" pitchFamily="50" charset="-128"/>
                <a:ea typeface="メイリオ" panose="020B0604030504040204" pitchFamily="50" charset="-128"/>
                <a:cs typeface="Meiryo UI" panose="020B0604030504040204" pitchFamily="50" charset="-128"/>
              </a:rPr>
              <a:t>[</a:t>
            </a:r>
            <a:r>
              <a:rPr lang="zh-TW" altLang="en-US" sz="2000" dirty="0">
                <a:latin typeface="メイリオ" panose="020B0604030504040204" pitchFamily="50" charset="-128"/>
                <a:ea typeface="メイリオ" panose="020B0604030504040204" pitchFamily="50" charset="-128"/>
                <a:cs typeface="Meiryo UI" panose="020B0604030504040204" pitchFamily="50" charset="-128"/>
              </a:rPr>
              <a:t>会員</a:t>
            </a:r>
            <a:r>
              <a:rPr lang="en-US" altLang="zh-TW" sz="2000" dirty="0">
                <a:latin typeface="メイリオ" panose="020B0604030504040204" pitchFamily="50" charset="-128"/>
                <a:ea typeface="メイリオ" panose="020B0604030504040204" pitchFamily="50" charset="-128"/>
                <a:cs typeface="Meiryo UI" panose="020B0604030504040204" pitchFamily="50" charset="-128"/>
              </a:rPr>
              <a:t>]</a:t>
            </a:r>
            <a:r>
              <a:rPr lang="zh-TW" altLang="en-US" sz="2000" dirty="0">
                <a:latin typeface="メイリオ" panose="020B0604030504040204" pitchFamily="50" charset="-128"/>
                <a:ea typeface="メイリオ" panose="020B0604030504040204" pitchFamily="50" charset="-128"/>
                <a:cs typeface="Meiryo UI" panose="020B0604030504040204" pitchFamily="50" charset="-128"/>
              </a:rPr>
              <a:t>　無料　　　</a:t>
            </a:r>
            <a:r>
              <a:rPr lang="en-US" altLang="zh-TW" sz="2000" dirty="0">
                <a:latin typeface="メイリオ" panose="020B0604030504040204" pitchFamily="50" charset="-128"/>
                <a:ea typeface="メイリオ" panose="020B0604030504040204" pitchFamily="50" charset="-128"/>
                <a:cs typeface="Meiryo UI" panose="020B0604030504040204" pitchFamily="50" charset="-128"/>
              </a:rPr>
              <a:t>[</a:t>
            </a:r>
            <a:r>
              <a:rPr lang="zh-TW" altLang="en-US" sz="2000" dirty="0">
                <a:latin typeface="メイリオ" panose="020B0604030504040204" pitchFamily="50" charset="-128"/>
                <a:ea typeface="メイリオ" panose="020B0604030504040204" pitchFamily="50" charset="-128"/>
                <a:cs typeface="Meiryo UI" panose="020B0604030504040204" pitchFamily="50" charset="-128"/>
              </a:rPr>
              <a:t>非会員</a:t>
            </a:r>
            <a:r>
              <a:rPr lang="en-US" altLang="zh-TW" sz="2000" dirty="0">
                <a:latin typeface="メイリオ" panose="020B0604030504040204" pitchFamily="50" charset="-128"/>
                <a:ea typeface="メイリオ" panose="020B0604030504040204" pitchFamily="50" charset="-128"/>
                <a:cs typeface="Meiryo UI" panose="020B0604030504040204" pitchFamily="50" charset="-128"/>
              </a:rPr>
              <a:t>]</a:t>
            </a:r>
            <a:r>
              <a:rPr lang="zh-TW" altLang="en-US" sz="2000" dirty="0">
                <a:latin typeface="メイリオ" panose="020B0604030504040204" pitchFamily="50" charset="-128"/>
                <a:ea typeface="メイリオ" panose="020B0604030504040204" pitchFamily="50" charset="-128"/>
                <a:cs typeface="Meiryo UI" panose="020B0604030504040204" pitchFamily="50" charset="-128"/>
              </a:rPr>
              <a:t>　１，０００円／人</a:t>
            </a:r>
            <a:endParaRPr lang="ja-JP" altLang="en-US"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2" name="テキスト ボックス 1">
            <a:extLst>
              <a:ext uri="{FF2B5EF4-FFF2-40B4-BE49-F238E27FC236}">
                <a16:creationId xmlns:a16="http://schemas.microsoft.com/office/drawing/2014/main" id="{BD9F3232-D1C6-4248-9830-695BC89BEC03}"/>
              </a:ext>
            </a:extLst>
          </p:cNvPr>
          <p:cNvSpPr txBox="1">
            <a:spLocks noChangeArrowheads="1"/>
          </p:cNvSpPr>
          <p:nvPr/>
        </p:nvSpPr>
        <p:spPr bwMode="auto">
          <a:xfrm>
            <a:off x="2087864" y="17402783"/>
            <a:ext cx="10588767" cy="103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lnSpc>
                <a:spcPct val="130000"/>
              </a:lnSpc>
              <a:spcBef>
                <a:spcPct val="0"/>
              </a:spcBef>
              <a:buFontTx/>
              <a:buNone/>
            </a:pP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非会員様には、</a:t>
            </a:r>
            <a:r>
              <a:rPr lang="en-US" altLang="ja-JP" sz="1600" dirty="0" err="1">
                <a:latin typeface="メイリオ" panose="020B0604030504040204" pitchFamily="50" charset="-128"/>
                <a:ea typeface="メイリオ" panose="020B0604030504040204" pitchFamily="50" charset="-128"/>
                <a:cs typeface="Meiryo UI" panose="020B0604030504040204" pitchFamily="50" charset="-128"/>
              </a:rPr>
              <a:t>Peatix</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イベント管理・チケット販売サービス</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にてチケットを購入いただきます。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チケット購入についての詳細は、お申込み後に事務局よりご連絡いたします。</a:t>
            </a:r>
          </a:p>
          <a:p>
            <a:pPr eaLnBrk="1" hangingPunct="1">
              <a:spcBef>
                <a:spcPct val="0"/>
              </a:spcBef>
              <a:buFontTx/>
              <a:buNone/>
            </a:pP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5CBF94F0-BA12-43BC-A469-52FB63AE6EFB}"/>
              </a:ext>
            </a:extLst>
          </p:cNvPr>
          <p:cNvSpPr/>
          <p:nvPr/>
        </p:nvSpPr>
        <p:spPr>
          <a:xfrm>
            <a:off x="1663356" y="16553868"/>
            <a:ext cx="308324" cy="3083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 name="テキスト ボックス 5">
            <a:extLst>
              <a:ext uri="{FF2B5EF4-FFF2-40B4-BE49-F238E27FC236}">
                <a16:creationId xmlns:a16="http://schemas.microsoft.com/office/drawing/2014/main" id="{B130624F-F4F3-4C8C-8132-2679A4A46DB9}"/>
              </a:ext>
            </a:extLst>
          </p:cNvPr>
          <p:cNvSpPr txBox="1"/>
          <p:nvPr/>
        </p:nvSpPr>
        <p:spPr>
          <a:xfrm>
            <a:off x="1571312" y="16469977"/>
            <a:ext cx="891612" cy="472003"/>
          </a:xfrm>
          <a:prstGeom prst="rect">
            <a:avLst/>
          </a:prstGeom>
          <a:noFill/>
        </p:spPr>
        <p:txBody>
          <a:bodyPr wrap="square" rtlCol="0">
            <a:spAutoFit/>
          </a:bodyPr>
          <a:lstStyle/>
          <a:p>
            <a:r>
              <a:rPr kumimoji="1" lang="ja-JP" altLang="en-US" sz="2356" b="1" dirty="0">
                <a:solidFill>
                  <a:schemeClr val="bg1"/>
                </a:solidFill>
                <a:latin typeface="Meiryo UI" panose="020B0604030504040204" pitchFamily="50" charset="-128"/>
                <a:ea typeface="Meiryo UI" panose="020B0604030504040204" pitchFamily="50" charset="-128"/>
              </a:rPr>
              <a:t>✓</a:t>
            </a:r>
          </a:p>
        </p:txBody>
      </p:sp>
      <p:sp>
        <p:nvSpPr>
          <p:cNvPr id="63" name="正方形/長方形 62">
            <a:extLst>
              <a:ext uri="{FF2B5EF4-FFF2-40B4-BE49-F238E27FC236}">
                <a16:creationId xmlns:a16="http://schemas.microsoft.com/office/drawing/2014/main" id="{3F874B5C-1239-4149-BEAA-09BF56A58F2B}"/>
              </a:ext>
            </a:extLst>
          </p:cNvPr>
          <p:cNvSpPr/>
          <p:nvPr/>
        </p:nvSpPr>
        <p:spPr>
          <a:xfrm>
            <a:off x="1659887" y="17029441"/>
            <a:ext cx="308324" cy="3083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4" name="テキスト ボックス 63">
            <a:extLst>
              <a:ext uri="{FF2B5EF4-FFF2-40B4-BE49-F238E27FC236}">
                <a16:creationId xmlns:a16="http://schemas.microsoft.com/office/drawing/2014/main" id="{DD75A352-278E-419F-B2E2-4622F0F4BBA2}"/>
              </a:ext>
            </a:extLst>
          </p:cNvPr>
          <p:cNvSpPr txBox="1"/>
          <p:nvPr/>
        </p:nvSpPr>
        <p:spPr>
          <a:xfrm>
            <a:off x="1586846" y="16945175"/>
            <a:ext cx="891612" cy="472003"/>
          </a:xfrm>
          <a:prstGeom prst="rect">
            <a:avLst/>
          </a:prstGeom>
          <a:noFill/>
        </p:spPr>
        <p:txBody>
          <a:bodyPr wrap="square" rtlCol="0">
            <a:spAutoFit/>
          </a:bodyPr>
          <a:lstStyle/>
          <a:p>
            <a:r>
              <a:rPr kumimoji="1" lang="ja-JP" altLang="en-US" sz="2356" b="1" dirty="0">
                <a:solidFill>
                  <a:schemeClr val="bg1"/>
                </a:solidFill>
                <a:latin typeface="Meiryo UI" panose="020B0604030504040204" pitchFamily="50" charset="-128"/>
                <a:ea typeface="Meiryo UI" panose="020B0604030504040204" pitchFamily="50" charset="-128"/>
              </a:rPr>
              <a:t>✓</a:t>
            </a:r>
          </a:p>
        </p:txBody>
      </p:sp>
      <p:sp>
        <p:nvSpPr>
          <p:cNvPr id="22" name="正方形/長方形 21">
            <a:extLst>
              <a:ext uri="{FF2B5EF4-FFF2-40B4-BE49-F238E27FC236}">
                <a16:creationId xmlns:a16="http://schemas.microsoft.com/office/drawing/2014/main" id="{AFA312EF-ADE9-40A4-AF08-CC3FCF61B612}"/>
              </a:ext>
            </a:extLst>
          </p:cNvPr>
          <p:cNvSpPr/>
          <p:nvPr/>
        </p:nvSpPr>
        <p:spPr>
          <a:xfrm>
            <a:off x="465679" y="14455015"/>
            <a:ext cx="12600000" cy="792000"/>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grpSp>
        <p:nvGrpSpPr>
          <p:cNvPr id="59" name="グループ化 58">
            <a:extLst>
              <a:ext uri="{FF2B5EF4-FFF2-40B4-BE49-F238E27FC236}">
                <a16:creationId xmlns:a16="http://schemas.microsoft.com/office/drawing/2014/main" id="{261D7369-F1BD-492F-984A-5D466DDE8F67}"/>
              </a:ext>
            </a:extLst>
          </p:cNvPr>
          <p:cNvGrpSpPr/>
          <p:nvPr/>
        </p:nvGrpSpPr>
        <p:grpSpPr>
          <a:xfrm>
            <a:off x="3235592" y="15429245"/>
            <a:ext cx="1612025" cy="980187"/>
            <a:chOff x="5047435" y="7669625"/>
            <a:chExt cx="1505765" cy="915575"/>
          </a:xfrm>
        </p:grpSpPr>
        <p:pic>
          <p:nvPicPr>
            <p:cNvPr id="62" name="グラフィックス 61" descr="オフィス ワーカー (女性) 枠線">
              <a:extLst>
                <a:ext uri="{FF2B5EF4-FFF2-40B4-BE49-F238E27FC236}">
                  <a16:creationId xmlns:a16="http://schemas.microsoft.com/office/drawing/2014/main" id="{4B2C5566-461D-424B-BE12-B9490123E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7670800"/>
              <a:ext cx="914400" cy="914400"/>
            </a:xfrm>
            <a:prstGeom prst="rect">
              <a:avLst/>
            </a:prstGeom>
          </p:spPr>
        </p:pic>
        <p:pic>
          <p:nvPicPr>
            <p:cNvPr id="67" name="グラフィックス 66" descr="オフィス ワーカー (男性) 枠線">
              <a:extLst>
                <a:ext uri="{FF2B5EF4-FFF2-40B4-BE49-F238E27FC236}">
                  <a16:creationId xmlns:a16="http://schemas.microsoft.com/office/drawing/2014/main" id="{20A6739C-3E80-4D30-8742-DE65C2D259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7435" y="7669625"/>
              <a:ext cx="914400" cy="914400"/>
            </a:xfrm>
            <a:prstGeom prst="rect">
              <a:avLst/>
            </a:prstGeom>
          </p:spPr>
        </p:pic>
      </p:grpSp>
      <p:pic>
        <p:nvPicPr>
          <p:cNvPr id="45" name="図 44" descr="グラフィカル ユーザー インターフェイス, アプリケーション, アイコン&#10;&#10;自動的に生成された説明">
            <a:extLst>
              <a:ext uri="{FF2B5EF4-FFF2-40B4-BE49-F238E27FC236}">
                <a16:creationId xmlns:a16="http://schemas.microsoft.com/office/drawing/2014/main" id="{B384F96F-EE72-4CD9-87CA-6FC0F3EA9B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57" y="9626044"/>
            <a:ext cx="1914229" cy="1195985"/>
          </a:xfrm>
          <a:prstGeom prst="rect">
            <a:avLst/>
          </a:prstGeom>
        </p:spPr>
      </p:pic>
      <p:pic>
        <p:nvPicPr>
          <p:cNvPr id="51" name="図 50" descr="食品, 屋内, 冷蔵庫, 店 が含まれている画像&#10;&#10;自動的に生成された説明">
            <a:extLst>
              <a:ext uri="{FF2B5EF4-FFF2-40B4-BE49-F238E27FC236}">
                <a16:creationId xmlns:a16="http://schemas.microsoft.com/office/drawing/2014/main" id="{C451D9D2-FA7C-4B56-A60F-C27460659B59}"/>
              </a:ext>
            </a:extLst>
          </p:cNvPr>
          <p:cNvPicPr>
            <a:picLocks noChangeAspect="1"/>
          </p:cNvPicPr>
          <p:nvPr/>
        </p:nvPicPr>
        <p:blipFill>
          <a:blip r:embed="rId8">
            <a:alphaModFix amt="30000"/>
            <a:extLst>
              <a:ext uri="{28A0092B-C50C-407E-A947-70E740481C1C}">
                <a14:useLocalDpi xmlns:a14="http://schemas.microsoft.com/office/drawing/2010/main" val="0"/>
              </a:ext>
            </a:extLst>
          </a:blip>
          <a:stretch>
            <a:fillRect/>
          </a:stretch>
        </p:blipFill>
        <p:spPr>
          <a:xfrm>
            <a:off x="-44466" y="-50677"/>
            <a:ext cx="13392000" cy="6374861"/>
          </a:xfrm>
          <a:prstGeom prst="rect">
            <a:avLst/>
          </a:prstGeom>
        </p:spPr>
      </p:pic>
      <p:sp>
        <p:nvSpPr>
          <p:cNvPr id="73" name="テキスト ボックス 72">
            <a:extLst>
              <a:ext uri="{FF2B5EF4-FFF2-40B4-BE49-F238E27FC236}">
                <a16:creationId xmlns:a16="http://schemas.microsoft.com/office/drawing/2014/main" id="{513C7F86-F668-47DC-AF97-A53EB9E62764}"/>
              </a:ext>
            </a:extLst>
          </p:cNvPr>
          <p:cNvSpPr txBox="1"/>
          <p:nvPr/>
        </p:nvSpPr>
        <p:spPr>
          <a:xfrm>
            <a:off x="2064873" y="467091"/>
            <a:ext cx="10368915" cy="845020"/>
          </a:xfrm>
          <a:prstGeom prst="rect">
            <a:avLst/>
          </a:prstGeom>
          <a:noFill/>
        </p:spPr>
        <p:txBody>
          <a:bodyPr wrap="square" rtlCol="0">
            <a:spAutoFit/>
          </a:bodyPr>
          <a:lstStyle/>
          <a:p>
            <a:pPr lvl="0">
              <a:defRPr/>
            </a:pPr>
            <a:r>
              <a:rPr lang="ja-JP" altLang="en-US" sz="471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第</a:t>
            </a:r>
            <a:r>
              <a:rPr lang="en-US" altLang="ja-JP" sz="471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195</a:t>
            </a:r>
            <a:r>
              <a:rPr lang="ja-JP" altLang="en-US" sz="471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回医療情報システム研究会</a:t>
            </a:r>
            <a:endParaRPr lang="en-US" altLang="ja-JP" sz="4710" b="1" dirty="0">
              <a:effectLst>
                <a:glow rad="152400">
                  <a:schemeClr val="bg1"/>
                </a:glow>
              </a:effectLst>
              <a:latin typeface="Meiryo UI" pitchFamily="50" charset="-128"/>
              <a:ea typeface="Meiryo UI" pitchFamily="50" charset="-128"/>
              <a:cs typeface="Meiryo UI" pitchFamily="50" charset="-128"/>
            </a:endParaRPr>
          </a:p>
        </p:txBody>
      </p:sp>
      <p:sp>
        <p:nvSpPr>
          <p:cNvPr id="74" name="テキスト ボックス 73">
            <a:extLst>
              <a:ext uri="{FF2B5EF4-FFF2-40B4-BE49-F238E27FC236}">
                <a16:creationId xmlns:a16="http://schemas.microsoft.com/office/drawing/2014/main" id="{764CFAA0-0B14-4F0D-80EF-C3ED7EBFD334}"/>
              </a:ext>
            </a:extLst>
          </p:cNvPr>
          <p:cNvSpPr txBox="1"/>
          <p:nvPr/>
        </p:nvSpPr>
        <p:spPr>
          <a:xfrm>
            <a:off x="572035" y="1578859"/>
            <a:ext cx="12214241" cy="1273747"/>
          </a:xfrm>
          <a:prstGeom prst="rect">
            <a:avLst/>
          </a:prstGeom>
          <a:noFill/>
        </p:spPr>
        <p:txBody>
          <a:bodyPr wrap="square" rtlCol="0">
            <a:spAutoFit/>
          </a:bodyPr>
          <a:lstStyle/>
          <a:p>
            <a:pPr algn="ctr">
              <a:lnSpc>
                <a:spcPts val="4924"/>
              </a:lnSpc>
              <a:defRPr/>
            </a:pPr>
            <a:r>
              <a:rPr lang="ja-JP" altLang="en-US" sz="364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「運用目前！電子処方箋について知りたい！」</a:t>
            </a:r>
            <a:endParaRPr lang="en-US" altLang="ja-JP" sz="364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endParaRPr>
          </a:p>
          <a:p>
            <a:pPr algn="ctr">
              <a:lnSpc>
                <a:spcPts val="4924"/>
              </a:lnSpc>
              <a:defRPr/>
            </a:pPr>
            <a:r>
              <a:rPr lang="ja-JP" altLang="en-US" sz="3212"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　～電子処方箋を利用するために病院が備えるべきことって？～</a:t>
            </a:r>
            <a:endParaRPr lang="en-US" altLang="ja-JP" sz="3212" b="1" dirty="0">
              <a:effectLst>
                <a:glow rad="152400">
                  <a:schemeClr val="bg1"/>
                </a:glow>
              </a:effectLst>
              <a:latin typeface="Meiryo UI" pitchFamily="50" charset="-128"/>
              <a:ea typeface="Meiryo UI" pitchFamily="50" charset="-128"/>
              <a:cs typeface="Meiryo UI" pitchFamily="50" charset="-128"/>
            </a:endParaRPr>
          </a:p>
        </p:txBody>
      </p:sp>
      <p:sp>
        <p:nvSpPr>
          <p:cNvPr id="75" name="角丸四角形 132">
            <a:extLst>
              <a:ext uri="{FF2B5EF4-FFF2-40B4-BE49-F238E27FC236}">
                <a16:creationId xmlns:a16="http://schemas.microsoft.com/office/drawing/2014/main" id="{96FD8150-A8B5-497D-A0BB-47BF35C15723}"/>
              </a:ext>
            </a:extLst>
          </p:cNvPr>
          <p:cNvSpPr/>
          <p:nvPr/>
        </p:nvSpPr>
        <p:spPr bwMode="auto">
          <a:xfrm>
            <a:off x="1309674" y="3564907"/>
            <a:ext cx="1455804" cy="681912"/>
          </a:xfrm>
          <a:prstGeom prst="roundRect">
            <a:avLst>
              <a:gd name="adj" fmla="val 50000"/>
            </a:avLst>
          </a:prstGeom>
          <a:solidFill>
            <a:srgbClr val="00B050"/>
          </a:solidFill>
          <a:ln w="254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lIns="38536" tIns="38536" rIns="38536" bIns="38536" rtlCol="0" anchor="ctr"/>
          <a:lstStyle/>
          <a:p>
            <a:pPr algn="ctr" defTabSz="978815" fontAlgn="ctr">
              <a:spcBef>
                <a:spcPct val="0"/>
              </a:spcBef>
              <a:spcAft>
                <a:spcPct val="0"/>
              </a:spcAft>
              <a:defRPr/>
            </a:pPr>
            <a:r>
              <a:rPr lang="ja-JP" altLang="en-US" sz="2997" b="1" kern="0" dirty="0">
                <a:solidFill>
                  <a:prstClr val="white"/>
                </a:solidFill>
                <a:effectLst>
                  <a:outerShdw blurRad="38100" dist="38100" dir="2700000" algn="tl">
                    <a:srgbClr val="000000">
                      <a:alpha val="43137"/>
                    </a:srgbClr>
                  </a:outerShdw>
                </a:effectLst>
                <a:latin typeface="Meiryo UI"/>
                <a:ea typeface="Meiryo UI"/>
              </a:rPr>
              <a:t>日 時</a:t>
            </a:r>
          </a:p>
        </p:txBody>
      </p:sp>
      <p:grpSp>
        <p:nvGrpSpPr>
          <p:cNvPr id="76" name="グループ化 75">
            <a:extLst>
              <a:ext uri="{FF2B5EF4-FFF2-40B4-BE49-F238E27FC236}">
                <a16:creationId xmlns:a16="http://schemas.microsoft.com/office/drawing/2014/main" id="{C2A08E15-0A2A-417A-8C84-2D999E616A0F}"/>
              </a:ext>
            </a:extLst>
          </p:cNvPr>
          <p:cNvGrpSpPr/>
          <p:nvPr/>
        </p:nvGrpSpPr>
        <p:grpSpPr>
          <a:xfrm>
            <a:off x="8107370" y="3459767"/>
            <a:ext cx="998904" cy="770808"/>
            <a:chOff x="2906595" y="2366576"/>
            <a:chExt cx="599290" cy="462444"/>
          </a:xfrm>
        </p:grpSpPr>
        <p:sp>
          <p:nvSpPr>
            <p:cNvPr id="77" name="円/楕円 43">
              <a:extLst>
                <a:ext uri="{FF2B5EF4-FFF2-40B4-BE49-F238E27FC236}">
                  <a16:creationId xmlns:a16="http://schemas.microsoft.com/office/drawing/2014/main" id="{0D620D09-0291-4690-A02A-67411AD68CE4}"/>
                </a:ext>
              </a:extLst>
            </p:cNvPr>
            <p:cNvSpPr/>
            <p:nvPr/>
          </p:nvSpPr>
          <p:spPr>
            <a:xfrm>
              <a:off x="2975018" y="2366576"/>
              <a:ext cx="462445" cy="462444"/>
            </a:xfrm>
            <a:prstGeom prst="ellipse">
              <a:avLst/>
            </a:prstGeom>
            <a:solidFill>
              <a:srgbClr val="30C230"/>
            </a:solidFill>
            <a:ln w="508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999" b="1">
                <a:ln w="22225">
                  <a:solidFill>
                    <a:schemeClr val="accent2"/>
                  </a:solidFill>
                  <a:prstDash val="solid"/>
                </a:ln>
                <a:solidFill>
                  <a:schemeClr val="accent2">
                    <a:lumMod val="40000"/>
                    <a:lumOff val="60000"/>
                  </a:schemeClr>
                </a:solidFill>
              </a:endParaRPr>
            </a:p>
          </p:txBody>
        </p:sp>
        <p:sp>
          <p:nvSpPr>
            <p:cNvPr id="78" name="正方形/長方形 77">
              <a:extLst>
                <a:ext uri="{FF2B5EF4-FFF2-40B4-BE49-F238E27FC236}">
                  <a16:creationId xmlns:a16="http://schemas.microsoft.com/office/drawing/2014/main" id="{76D7E218-785A-4DD3-89A3-05C0E39F962C}"/>
                </a:ext>
              </a:extLst>
            </p:cNvPr>
            <p:cNvSpPr/>
            <p:nvPr/>
          </p:nvSpPr>
          <p:spPr>
            <a:xfrm>
              <a:off x="2906595" y="2369638"/>
              <a:ext cx="599290" cy="448169"/>
            </a:xfrm>
            <a:prstGeom prst="rect">
              <a:avLst/>
            </a:prstGeom>
            <a:noFill/>
          </p:spPr>
          <p:txBody>
            <a:bodyPr wrap="square" lIns="152414" tIns="76207" rIns="152414" bIns="76207">
              <a:spAutoFit/>
            </a:bodyPr>
            <a:lstStyle/>
            <a:p>
              <a:pPr algn="ctr"/>
              <a:r>
                <a:rPr lang="ja-JP" altLang="en-US" sz="3854" b="1" dirty="0">
                  <a:ln w="9525">
                    <a:solidFill>
                      <a:schemeClr val="bg1"/>
                    </a:solidFill>
                    <a:prstDash val="solid"/>
                  </a:ln>
                  <a:solidFill>
                    <a:schemeClr val="bg1"/>
                  </a:solidFill>
                  <a:effectLst>
                    <a:outerShdw blurRad="12700" dist="38100" dir="2700000" algn="tl" rotWithShape="0">
                      <a:schemeClr val="tx2">
                        <a:lumMod val="75000"/>
                      </a:schemeClr>
                    </a:outerShdw>
                  </a:effectLst>
                  <a:latin typeface="Meiryo UI" panose="020B0604030504040204" pitchFamily="50" charset="-128"/>
                  <a:ea typeface="Meiryo UI" panose="020B0604030504040204" pitchFamily="50" charset="-128"/>
                </a:rPr>
                <a:t>木</a:t>
              </a:r>
            </a:p>
          </p:txBody>
        </p:sp>
      </p:grpSp>
      <p:sp>
        <p:nvSpPr>
          <p:cNvPr id="79" name="テキスト ボックス 1">
            <a:extLst>
              <a:ext uri="{FF2B5EF4-FFF2-40B4-BE49-F238E27FC236}">
                <a16:creationId xmlns:a16="http://schemas.microsoft.com/office/drawing/2014/main" id="{949B6AAF-5766-45FB-AEB7-47EB351496B5}"/>
              </a:ext>
            </a:extLst>
          </p:cNvPr>
          <p:cNvSpPr txBox="1">
            <a:spLocks noChangeArrowheads="1"/>
          </p:cNvSpPr>
          <p:nvPr/>
        </p:nvSpPr>
        <p:spPr bwMode="auto">
          <a:xfrm>
            <a:off x="9142283" y="3389752"/>
            <a:ext cx="3485813" cy="6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None/>
            </a:pPr>
            <a:r>
              <a:rPr lang="en-US" altLang="ja-JP" sz="2999" b="1" dirty="0">
                <a:latin typeface="Meiryo UI" pitchFamily="50" charset="-128"/>
                <a:ea typeface="Meiryo UI" pitchFamily="50" charset="-128"/>
                <a:cs typeface="Meiryo UI" pitchFamily="50" charset="-128"/>
              </a:rPr>
              <a:t>15:00~17:30</a:t>
            </a:r>
            <a:endParaRPr lang="ja-JP" altLang="en-US" sz="2999" b="1" dirty="0">
              <a:latin typeface="Meiryo UI" pitchFamily="50" charset="-128"/>
              <a:ea typeface="Meiryo UI" pitchFamily="50" charset="-128"/>
              <a:cs typeface="Meiryo UI" pitchFamily="50" charset="-128"/>
            </a:endParaRPr>
          </a:p>
        </p:txBody>
      </p:sp>
      <p:sp>
        <p:nvSpPr>
          <p:cNvPr id="80" name="テキスト ボックス 1">
            <a:extLst>
              <a:ext uri="{FF2B5EF4-FFF2-40B4-BE49-F238E27FC236}">
                <a16:creationId xmlns:a16="http://schemas.microsoft.com/office/drawing/2014/main" id="{1621B307-2A1A-4C19-ABF8-341B06FF9541}"/>
              </a:ext>
            </a:extLst>
          </p:cNvPr>
          <p:cNvSpPr txBox="1">
            <a:spLocks noChangeArrowheads="1"/>
          </p:cNvSpPr>
          <p:nvPr/>
        </p:nvSpPr>
        <p:spPr bwMode="auto">
          <a:xfrm>
            <a:off x="3133517" y="3238436"/>
            <a:ext cx="5555628" cy="10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en-US" altLang="ja-JP" sz="3583"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3583" b="1"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5833"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3583" b="1"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5833"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3583" b="1" dirty="0">
                <a:latin typeface="Meiryo UI" panose="020B0604030504040204" pitchFamily="50" charset="-128"/>
                <a:ea typeface="Meiryo UI" panose="020B0604030504040204" pitchFamily="50" charset="-128"/>
                <a:cs typeface="Meiryo UI" panose="020B0604030504040204" pitchFamily="50" charset="-128"/>
              </a:rPr>
              <a:t>日</a:t>
            </a:r>
          </a:p>
        </p:txBody>
      </p:sp>
      <p:pic>
        <p:nvPicPr>
          <p:cNvPr id="81" name="図 80" descr="アイコン&#10;&#10;自動的に生成された説明">
            <a:extLst>
              <a:ext uri="{FF2B5EF4-FFF2-40B4-BE49-F238E27FC236}">
                <a16:creationId xmlns:a16="http://schemas.microsoft.com/office/drawing/2014/main" id="{8891331A-93B6-45B4-93D5-8F1158C36A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9692" y="4399981"/>
            <a:ext cx="1034260" cy="972851"/>
          </a:xfrm>
          <a:prstGeom prst="rect">
            <a:avLst/>
          </a:prstGeom>
        </p:spPr>
      </p:pic>
      <p:sp>
        <p:nvSpPr>
          <p:cNvPr id="82" name="角丸四角形 132">
            <a:extLst>
              <a:ext uri="{FF2B5EF4-FFF2-40B4-BE49-F238E27FC236}">
                <a16:creationId xmlns:a16="http://schemas.microsoft.com/office/drawing/2014/main" id="{21DCB80A-8BAF-4456-8E20-178662888697}"/>
              </a:ext>
            </a:extLst>
          </p:cNvPr>
          <p:cNvSpPr/>
          <p:nvPr/>
        </p:nvSpPr>
        <p:spPr bwMode="auto">
          <a:xfrm>
            <a:off x="1365069" y="4560991"/>
            <a:ext cx="1455804" cy="681912"/>
          </a:xfrm>
          <a:prstGeom prst="roundRect">
            <a:avLst>
              <a:gd name="adj" fmla="val 50000"/>
            </a:avLst>
          </a:prstGeom>
          <a:solidFill>
            <a:srgbClr val="00B050"/>
          </a:solidFill>
          <a:ln w="254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lIns="38536" tIns="38536" rIns="38536" bIns="38536" rtlCol="0" anchor="ctr"/>
          <a:lstStyle/>
          <a:p>
            <a:pPr algn="ctr" defTabSz="978815" fontAlgn="ctr">
              <a:spcBef>
                <a:spcPct val="0"/>
              </a:spcBef>
              <a:spcAft>
                <a:spcPct val="0"/>
              </a:spcAft>
              <a:defRPr/>
            </a:pPr>
            <a:r>
              <a:rPr lang="ja-JP" altLang="en-US" sz="2141" b="1" kern="0" dirty="0">
                <a:solidFill>
                  <a:prstClr val="white"/>
                </a:solidFill>
                <a:effectLst>
                  <a:outerShdw blurRad="38100" dist="38100" dir="2700000" algn="tl">
                    <a:srgbClr val="000000">
                      <a:alpha val="43137"/>
                    </a:srgbClr>
                  </a:outerShdw>
                </a:effectLst>
                <a:latin typeface="Meiryo UI"/>
                <a:ea typeface="Meiryo UI"/>
              </a:rPr>
              <a:t>開催形態</a:t>
            </a:r>
          </a:p>
        </p:txBody>
      </p:sp>
      <p:sp>
        <p:nvSpPr>
          <p:cNvPr id="83" name="テキスト ボックス 1">
            <a:extLst>
              <a:ext uri="{FF2B5EF4-FFF2-40B4-BE49-F238E27FC236}">
                <a16:creationId xmlns:a16="http://schemas.microsoft.com/office/drawing/2014/main" id="{3B77F109-8519-4BA9-8F28-60413CCEE1F8}"/>
              </a:ext>
            </a:extLst>
          </p:cNvPr>
          <p:cNvSpPr txBox="1">
            <a:spLocks noChangeArrowheads="1"/>
          </p:cNvSpPr>
          <p:nvPr/>
        </p:nvSpPr>
        <p:spPr bwMode="auto">
          <a:xfrm>
            <a:off x="9142282" y="3877419"/>
            <a:ext cx="3485813" cy="48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None/>
            </a:pPr>
            <a:r>
              <a:rPr lang="ja-JP" altLang="en-US" sz="2141" b="1" dirty="0">
                <a:latin typeface="Meiryo UI" pitchFamily="50" charset="-128"/>
                <a:ea typeface="Meiryo UI" pitchFamily="50" charset="-128"/>
                <a:cs typeface="Meiryo UI" pitchFamily="50" charset="-128"/>
              </a:rPr>
              <a:t>（接続開始　</a:t>
            </a:r>
            <a:r>
              <a:rPr lang="en-US" altLang="ja-JP" sz="2141" b="1" dirty="0">
                <a:latin typeface="Meiryo UI" pitchFamily="50" charset="-128"/>
                <a:ea typeface="Meiryo UI" pitchFamily="50" charset="-128"/>
                <a:cs typeface="Meiryo UI" pitchFamily="50" charset="-128"/>
              </a:rPr>
              <a:t>14:30</a:t>
            </a:r>
            <a:r>
              <a:rPr lang="ja-JP" altLang="en-US" sz="2141" b="1" dirty="0">
                <a:latin typeface="Meiryo UI" pitchFamily="50" charset="-128"/>
                <a:ea typeface="Meiryo UI" pitchFamily="50" charset="-128"/>
                <a:cs typeface="Meiryo UI" pitchFamily="50" charset="-128"/>
              </a:rPr>
              <a:t>～）</a:t>
            </a:r>
          </a:p>
        </p:txBody>
      </p:sp>
      <p:sp>
        <p:nvSpPr>
          <p:cNvPr id="84" name="テキスト ボックス 1">
            <a:extLst>
              <a:ext uri="{FF2B5EF4-FFF2-40B4-BE49-F238E27FC236}">
                <a16:creationId xmlns:a16="http://schemas.microsoft.com/office/drawing/2014/main" id="{87645B62-BD84-49D1-AB3B-008BAEE1DD77}"/>
              </a:ext>
            </a:extLst>
          </p:cNvPr>
          <p:cNvSpPr txBox="1">
            <a:spLocks noChangeArrowheads="1"/>
          </p:cNvSpPr>
          <p:nvPr/>
        </p:nvSpPr>
        <p:spPr bwMode="auto">
          <a:xfrm>
            <a:off x="7382247" y="5457136"/>
            <a:ext cx="6900661" cy="57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インターネット環境を利用して受講いただけます。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インターネットがつながる端末およびスマートフォン・タブレットよりご参加ください。</a:t>
            </a:r>
          </a:p>
        </p:txBody>
      </p:sp>
      <p:sp>
        <p:nvSpPr>
          <p:cNvPr id="85" name="テキスト ボックス 1">
            <a:extLst>
              <a:ext uri="{FF2B5EF4-FFF2-40B4-BE49-F238E27FC236}">
                <a16:creationId xmlns:a16="http://schemas.microsoft.com/office/drawing/2014/main" id="{F0A39189-80A3-4F06-A67D-BF95F1A64740}"/>
              </a:ext>
            </a:extLst>
          </p:cNvPr>
          <p:cNvSpPr txBox="1">
            <a:spLocks noChangeArrowheads="1"/>
          </p:cNvSpPr>
          <p:nvPr/>
        </p:nvSpPr>
        <p:spPr bwMode="auto">
          <a:xfrm>
            <a:off x="3181487" y="4515598"/>
            <a:ext cx="5305696" cy="71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3583" b="1" dirty="0">
                <a:latin typeface="Meiryo UI" panose="020B0604030504040204" pitchFamily="50" charset="-128"/>
                <a:ea typeface="Meiryo UI" panose="020B0604030504040204" pitchFamily="50" charset="-128"/>
                <a:cs typeface="Meiryo UI" panose="020B0604030504040204" pitchFamily="50" charset="-128"/>
              </a:rPr>
              <a:t>オンラインセミナー</a:t>
            </a:r>
          </a:p>
        </p:txBody>
      </p:sp>
      <p:sp>
        <p:nvSpPr>
          <p:cNvPr id="11" name="正方形/長方形 10">
            <a:extLst>
              <a:ext uri="{FF2B5EF4-FFF2-40B4-BE49-F238E27FC236}">
                <a16:creationId xmlns:a16="http://schemas.microsoft.com/office/drawing/2014/main" id="{551B5555-4CC6-4541-B2F7-D3EA31A04642}"/>
              </a:ext>
            </a:extLst>
          </p:cNvPr>
          <p:cNvSpPr/>
          <p:nvPr/>
        </p:nvSpPr>
        <p:spPr>
          <a:xfrm>
            <a:off x="-68827" y="6015073"/>
            <a:ext cx="13392000" cy="3842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dirty="0"/>
          </a:p>
        </p:txBody>
      </p:sp>
      <p:pic>
        <p:nvPicPr>
          <p:cNvPr id="9" name="図 8" descr="QR コード&#10;&#10;自動的に生成された説明">
            <a:extLst>
              <a:ext uri="{FF2B5EF4-FFF2-40B4-BE49-F238E27FC236}">
                <a16:creationId xmlns:a16="http://schemas.microsoft.com/office/drawing/2014/main" id="{2600E1BB-DD12-4CB8-9538-A963D87E3E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89" y="12148049"/>
            <a:ext cx="1775235" cy="1775235"/>
          </a:xfrm>
          <a:prstGeom prst="rect">
            <a:avLst/>
          </a:prstGeom>
        </p:spPr>
      </p:pic>
    </p:spTree>
    <p:extLst>
      <p:ext uri="{BB962C8B-B14F-4D97-AF65-F5344CB8AC3E}">
        <p14:creationId xmlns:p14="http://schemas.microsoft.com/office/powerpoint/2010/main" val="68457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D789511-A31B-433E-A9C9-323B3DE7589F}"/>
              </a:ext>
            </a:extLst>
          </p:cNvPr>
          <p:cNvSpPr/>
          <p:nvPr/>
        </p:nvSpPr>
        <p:spPr>
          <a:xfrm>
            <a:off x="-39780" y="1"/>
            <a:ext cx="13360493" cy="11341289"/>
          </a:xfrm>
          <a:prstGeom prst="rect">
            <a:avLst/>
          </a:prstGeom>
          <a:gradFill>
            <a:gsLst>
              <a:gs pos="0">
                <a:schemeClr val="accent1">
                  <a:lumMod val="5000"/>
                  <a:lumOff val="95000"/>
                  <a:alpha val="75000"/>
                </a:schemeClr>
              </a:gs>
              <a:gs pos="91143">
                <a:srgbClr val="E8EEF8"/>
              </a:gs>
              <a:gs pos="83000">
                <a:schemeClr val="bg1">
                  <a:lumMod val="95000"/>
                </a:schemeClr>
              </a:gs>
              <a:gs pos="100000">
                <a:schemeClr val="bg2">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43" name="四角形: 1 つの角を切り取る 42">
            <a:extLst>
              <a:ext uri="{FF2B5EF4-FFF2-40B4-BE49-F238E27FC236}">
                <a16:creationId xmlns:a16="http://schemas.microsoft.com/office/drawing/2014/main" id="{B5FE479C-96CF-4F46-9C9B-A40ADDC45057}"/>
              </a:ext>
            </a:extLst>
          </p:cNvPr>
          <p:cNvSpPr/>
          <p:nvPr/>
        </p:nvSpPr>
        <p:spPr>
          <a:xfrm>
            <a:off x="15260" y="259342"/>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38" name="テキスト ボックス 1">
            <a:extLst>
              <a:ext uri="{FF2B5EF4-FFF2-40B4-BE49-F238E27FC236}">
                <a16:creationId xmlns:a16="http://schemas.microsoft.com/office/drawing/2014/main" id="{6BC9746D-310D-47D4-8322-DE821ECF57BC}"/>
              </a:ext>
            </a:extLst>
          </p:cNvPr>
          <p:cNvSpPr txBox="1">
            <a:spLocks noChangeArrowheads="1"/>
          </p:cNvSpPr>
          <p:nvPr/>
        </p:nvSpPr>
        <p:spPr bwMode="auto">
          <a:xfrm>
            <a:off x="15260" y="322518"/>
            <a:ext cx="2988000"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アジェンダ</a:t>
            </a:r>
          </a:p>
        </p:txBody>
      </p:sp>
      <p:sp>
        <p:nvSpPr>
          <p:cNvPr id="65" name="四角形: 1 つの角を切り取る 64">
            <a:extLst>
              <a:ext uri="{FF2B5EF4-FFF2-40B4-BE49-F238E27FC236}">
                <a16:creationId xmlns:a16="http://schemas.microsoft.com/office/drawing/2014/main" id="{1B4186BA-3E06-416C-8655-C2D608142131}"/>
              </a:ext>
            </a:extLst>
          </p:cNvPr>
          <p:cNvSpPr/>
          <p:nvPr/>
        </p:nvSpPr>
        <p:spPr>
          <a:xfrm>
            <a:off x="-202" y="11322506"/>
            <a:ext cx="2988000" cy="612000"/>
          </a:xfrm>
          <a:prstGeom prst="snip1Rect">
            <a:avLst>
              <a:gd name="adj" fmla="val 295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6" name="テキスト ボックス 1">
            <a:extLst>
              <a:ext uri="{FF2B5EF4-FFF2-40B4-BE49-F238E27FC236}">
                <a16:creationId xmlns:a16="http://schemas.microsoft.com/office/drawing/2014/main" id="{14D6415F-8120-42DD-B621-34CA2CE0FCCA}"/>
              </a:ext>
            </a:extLst>
          </p:cNvPr>
          <p:cNvSpPr txBox="1">
            <a:spLocks noChangeArrowheads="1"/>
          </p:cNvSpPr>
          <p:nvPr/>
        </p:nvSpPr>
        <p:spPr bwMode="auto">
          <a:xfrm>
            <a:off x="58260" y="11427186"/>
            <a:ext cx="2988000"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運営委員</a:t>
            </a:r>
          </a:p>
        </p:txBody>
      </p:sp>
      <p:sp>
        <p:nvSpPr>
          <p:cNvPr id="59" name="テキスト ボックス 1">
            <a:extLst>
              <a:ext uri="{FF2B5EF4-FFF2-40B4-BE49-F238E27FC236}">
                <a16:creationId xmlns:a16="http://schemas.microsoft.com/office/drawing/2014/main" id="{F58428BF-D9F9-45E8-B04A-48F08370264B}"/>
              </a:ext>
            </a:extLst>
          </p:cNvPr>
          <p:cNvSpPr txBox="1">
            <a:spLocks noChangeArrowheads="1"/>
          </p:cNvSpPr>
          <p:nvPr/>
        </p:nvSpPr>
        <p:spPr bwMode="auto">
          <a:xfrm>
            <a:off x="678695" y="1147131"/>
            <a:ext cx="12107582" cy="45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15:00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15:10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開会のご挨拶</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15:10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16:30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ご講演</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電子処方箋の気になるところ</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a:t>
            </a:r>
            <a:r>
              <a:rPr lang="zh-CN" altLang="en-US" sz="2200" dirty="0">
                <a:latin typeface="メイリオ" panose="020B0604030504040204" pitchFamily="50" charset="-128"/>
                <a:ea typeface="メイリオ" panose="020B0604030504040204" pitchFamily="50" charset="-128"/>
                <a:cs typeface="Meiryo UI" panose="020B0604030504040204" pitchFamily="50" charset="-128"/>
              </a:rPr>
              <a:t>八尾市立病院</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事務局　次長（薬剤師）　小枝　伸行 様</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16:30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16:40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＝＝＝休憩（</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分）＝＝＝</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16:40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16:50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ご紹介</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賛助会員からのご紹介</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16:50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17:20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ご講演</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富士通の電子処方箋への取組みについて</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富士通</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Japan</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株式会社　ヘルスケアソリューション開発本部　</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電子カルテソリューション事業部</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シニアマネージャー　太田  聡司 様</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30000"/>
              </a:lnSpc>
              <a:spcBef>
                <a:spcPct val="0"/>
              </a:spcBef>
              <a:buFontTx/>
              <a:buNone/>
            </a:pP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17:20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200" dirty="0">
                <a:latin typeface="メイリオ" panose="020B0604030504040204" pitchFamily="50" charset="-128"/>
                <a:ea typeface="メイリオ" panose="020B0604030504040204" pitchFamily="50" charset="-128"/>
                <a:cs typeface="Meiryo UI" panose="020B0604030504040204" pitchFamily="50" charset="-128"/>
              </a:rPr>
              <a:t>17:30</a:t>
            </a:r>
            <a:r>
              <a:rPr lang="ja-JP" altLang="en-US" sz="2200" dirty="0">
                <a:latin typeface="メイリオ" panose="020B0604030504040204" pitchFamily="50" charset="-128"/>
                <a:ea typeface="メイリオ" panose="020B0604030504040204" pitchFamily="50" charset="-128"/>
                <a:cs typeface="Meiryo UI" panose="020B0604030504040204" pitchFamily="50" charset="-128"/>
              </a:rPr>
              <a:t>　　閉会のご挨拶</a:t>
            </a:r>
            <a:endParaRPr lang="en-US" altLang="ja-JP" sz="2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2" name="四角形: 1 つの角を切り取る 61">
            <a:extLst>
              <a:ext uri="{FF2B5EF4-FFF2-40B4-BE49-F238E27FC236}">
                <a16:creationId xmlns:a16="http://schemas.microsoft.com/office/drawing/2014/main" id="{AC1048FE-454B-44D9-BE63-F1620FCDEE33}"/>
              </a:ext>
            </a:extLst>
          </p:cNvPr>
          <p:cNvSpPr/>
          <p:nvPr/>
        </p:nvSpPr>
        <p:spPr>
          <a:xfrm>
            <a:off x="27768" y="6324979"/>
            <a:ext cx="2988000" cy="612000"/>
          </a:xfrm>
          <a:prstGeom prst="snip1Rect">
            <a:avLst>
              <a:gd name="adj" fmla="val 295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7" name="テキスト ボックス 1">
            <a:extLst>
              <a:ext uri="{FF2B5EF4-FFF2-40B4-BE49-F238E27FC236}">
                <a16:creationId xmlns:a16="http://schemas.microsoft.com/office/drawing/2014/main" id="{E5D4F43A-5CDC-4A78-BA8D-33B5A684256B}"/>
              </a:ext>
            </a:extLst>
          </p:cNvPr>
          <p:cNvSpPr txBox="1">
            <a:spLocks noChangeArrowheads="1"/>
          </p:cNvSpPr>
          <p:nvPr/>
        </p:nvSpPr>
        <p:spPr bwMode="auto">
          <a:xfrm>
            <a:off x="141118" y="6388681"/>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講師紹介</a:t>
            </a:r>
          </a:p>
        </p:txBody>
      </p:sp>
      <p:graphicFrame>
        <p:nvGraphicFramePr>
          <p:cNvPr id="49" name="表 48">
            <a:extLst>
              <a:ext uri="{FF2B5EF4-FFF2-40B4-BE49-F238E27FC236}">
                <a16:creationId xmlns:a16="http://schemas.microsoft.com/office/drawing/2014/main" id="{A6239772-9289-4E58-982B-D127744A66C1}"/>
              </a:ext>
            </a:extLst>
          </p:cNvPr>
          <p:cNvGraphicFramePr>
            <a:graphicFrameLocks noGrp="1"/>
          </p:cNvGraphicFramePr>
          <p:nvPr>
            <p:extLst>
              <p:ext uri="{D42A27DB-BD31-4B8C-83A1-F6EECF244321}">
                <p14:modId xmlns:p14="http://schemas.microsoft.com/office/powerpoint/2010/main" val="1912480595"/>
              </p:ext>
            </p:extLst>
          </p:nvPr>
        </p:nvGraphicFramePr>
        <p:xfrm>
          <a:off x="1623882" y="12172411"/>
          <a:ext cx="9983180" cy="3710998"/>
        </p:xfrm>
        <a:graphic>
          <a:graphicData uri="http://schemas.openxmlformats.org/drawingml/2006/table">
            <a:tbl>
              <a:tblPr firstRow="1" firstCol="1" bandRow="1">
                <a:tableStyleId>{5C22544A-7EE6-4342-B048-85BDC9FD1C3A}</a:tableStyleId>
              </a:tblPr>
              <a:tblGrid>
                <a:gridCol w="1955196">
                  <a:extLst>
                    <a:ext uri="{9D8B030D-6E8A-4147-A177-3AD203B41FA5}">
                      <a16:colId xmlns:a16="http://schemas.microsoft.com/office/drawing/2014/main" val="1877596234"/>
                    </a:ext>
                  </a:extLst>
                </a:gridCol>
                <a:gridCol w="8027984">
                  <a:extLst>
                    <a:ext uri="{9D8B030D-6E8A-4147-A177-3AD203B41FA5}">
                      <a16:colId xmlns:a16="http://schemas.microsoft.com/office/drawing/2014/main" val="2659052909"/>
                    </a:ext>
                  </a:extLst>
                </a:gridCol>
              </a:tblGrid>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95" dirty="0">
                          <a:solidFill>
                            <a:sysClr val="windowText" lastClr="000000"/>
                          </a:solidFill>
                          <a:effectLst/>
                          <a:latin typeface="Meiryo UI" panose="020B0604030504040204" pitchFamily="50" charset="-128"/>
                          <a:ea typeface="Meiryo UI" panose="020B0604030504040204" pitchFamily="50" charset="-128"/>
                        </a:rPr>
                        <a:t>堀　謙太</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a:t>
                      </a:r>
                      <a:r>
                        <a:rPr lang="ja-JP" altLang="en-US" sz="2000" b="0" dirty="0">
                          <a:solidFill>
                            <a:schemeClr val="tx1"/>
                          </a:solidFill>
                          <a:latin typeface="Meiryo UI" panose="020B0604030504040204" pitchFamily="50" charset="-128"/>
                          <a:ea typeface="Meiryo UI" panose="020B0604030504040204" pitchFamily="50" charset="-128"/>
                        </a:rPr>
                        <a:t>兵庫医科大学　医学部　医療情報学</a:t>
                      </a:r>
                      <a:r>
                        <a:rPr lang="ja-JP" sz="2000" b="0" kern="100" spc="15" dirty="0">
                          <a:solidFill>
                            <a:sysClr val="windowText" lastClr="000000"/>
                          </a:solidFill>
                          <a:effectLst/>
                          <a:latin typeface="Meiryo UI" panose="020B0604030504040204" pitchFamily="50" charset="-128"/>
                          <a:ea typeface="Meiryo UI" panose="020B0604030504040204" pitchFamily="50" charset="-128"/>
                        </a:rPr>
                        <a:t>）</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61334752"/>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90" dirty="0">
                          <a:solidFill>
                            <a:sysClr val="windowText" lastClr="000000"/>
                          </a:solidFill>
                          <a:effectLst/>
                          <a:latin typeface="Meiryo UI" panose="020B0604030504040204" pitchFamily="50" charset="-128"/>
                          <a:ea typeface="Meiryo UI" panose="020B0604030504040204" pitchFamily="50" charset="-128"/>
                        </a:rPr>
                        <a:t>北口 宏</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（関西医科大学香里病院　事務部　管理課・医事課）</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4037503"/>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内林 幸太</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（淀川キリスト教病院 情報管理課）</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90380737"/>
                  </a:ext>
                </a:extLst>
              </a:tr>
              <a:tr h="376867">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90" dirty="0">
                          <a:solidFill>
                            <a:sysClr val="windowText" lastClr="000000"/>
                          </a:solidFill>
                          <a:effectLst/>
                          <a:latin typeface="Meiryo UI" panose="020B0604030504040204" pitchFamily="50" charset="-128"/>
                          <a:ea typeface="Meiryo UI" panose="020B0604030504040204" pitchFamily="50" charset="-128"/>
                        </a:rPr>
                        <a:t>北村 臣</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（奈良県立病院機構　法人本部事務局情報システム室）</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68712303"/>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杉原 敬彦</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（甲南会　甲南医療センター医療情報部）</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75276582"/>
                  </a:ext>
                </a:extLst>
              </a:tr>
              <a:tr h="353223">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橋本 尚也</a:t>
                      </a:r>
                      <a:endParaRPr lang="ja-JP" sz="2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（大阪府済生会吹田病院　情報システム課）</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92652892"/>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藤田 哲也</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（パナソニック健康保険組合松下記念病院　医療情報管理室）</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1607782"/>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中島 清訓</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（大阪回生病院　医療事務部）</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43111335"/>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10" dirty="0">
                          <a:solidFill>
                            <a:sysClr val="windowText" lastClr="000000"/>
                          </a:solidFill>
                          <a:effectLst/>
                          <a:latin typeface="Meiryo UI" panose="020B0604030504040204" pitchFamily="50" charset="-128"/>
                          <a:ea typeface="Meiryo UI" panose="020B0604030504040204" pitchFamily="50" charset="-128"/>
                        </a:rPr>
                        <a:t>渡邊 謙太</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（千船病院・尼崎だいもつ病院　診療情報管理室）</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167271"/>
                  </a:ext>
                </a:extLst>
              </a:tr>
              <a:tr h="349739">
                <a:tc>
                  <a:txBody>
                    <a:bodyPr/>
                    <a:lstStyle/>
                    <a:p>
                      <a:pPr algn="l">
                        <a:lnSpc>
                          <a:spcPct val="140000"/>
                        </a:lnSpc>
                      </a:pPr>
                      <a:r>
                        <a:rPr lang="ja-JP" altLang="en-US" sz="2000" b="0" kern="0" spc="195" dirty="0">
                          <a:solidFill>
                            <a:sysClr val="windowText" lastClr="000000"/>
                          </a:solidFill>
                          <a:effectLst/>
                          <a:latin typeface="Meiryo UI" panose="020B0604030504040204" pitchFamily="50" charset="-128"/>
                          <a:ea typeface="Meiryo UI" panose="020B0604030504040204" pitchFamily="50" charset="-128"/>
                        </a:rPr>
                        <a:t>・</a:t>
                      </a:r>
                      <a:r>
                        <a:rPr lang="ja-JP" sz="2000" b="0" kern="0" spc="0" dirty="0">
                          <a:solidFill>
                            <a:sysClr val="windowText" lastClr="000000"/>
                          </a:solidFill>
                          <a:effectLst/>
                          <a:latin typeface="Meiryo UI" panose="020B0604030504040204" pitchFamily="50" charset="-128"/>
                          <a:ea typeface="Meiryo UI" panose="020B0604030504040204" pitchFamily="50" charset="-128"/>
                        </a:rPr>
                        <a:t>山崎伸一郎</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lnSpc>
                          <a:spcPct val="140000"/>
                        </a:lnSpc>
                      </a:pPr>
                      <a:r>
                        <a:rPr lang="ja-JP" sz="2000" b="0" kern="100" spc="15" dirty="0">
                          <a:solidFill>
                            <a:sysClr val="windowText" lastClr="000000"/>
                          </a:solidFill>
                          <a:effectLst/>
                          <a:latin typeface="Meiryo UI" panose="020B0604030504040204" pitchFamily="50" charset="-128"/>
                          <a:ea typeface="Meiryo UI" panose="020B0604030504040204" pitchFamily="50" charset="-128"/>
                        </a:rPr>
                        <a:t>（加古川中央市民病院　医療業務部）</a:t>
                      </a:r>
                      <a:endParaRPr lang="ja-JP" sz="2000" b="0" kern="100" spc="15"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3419" marR="734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9176584"/>
                  </a:ext>
                </a:extLst>
              </a:tr>
            </a:tbl>
          </a:graphicData>
        </a:graphic>
      </p:graphicFrame>
      <p:sp>
        <p:nvSpPr>
          <p:cNvPr id="50" name="正方形/長方形 49">
            <a:extLst>
              <a:ext uri="{FF2B5EF4-FFF2-40B4-BE49-F238E27FC236}">
                <a16:creationId xmlns:a16="http://schemas.microsoft.com/office/drawing/2014/main" id="{715CF46F-F9CC-47DB-8C21-816141187037}"/>
              </a:ext>
            </a:extLst>
          </p:cNvPr>
          <p:cNvSpPr/>
          <p:nvPr/>
        </p:nvSpPr>
        <p:spPr>
          <a:xfrm>
            <a:off x="501623" y="7363905"/>
            <a:ext cx="12567149" cy="360736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71" name="テキスト ボックス 1">
            <a:extLst>
              <a:ext uri="{FF2B5EF4-FFF2-40B4-BE49-F238E27FC236}">
                <a16:creationId xmlns:a16="http://schemas.microsoft.com/office/drawing/2014/main" id="{706F259E-9B6E-4087-B589-7A601C6F9CE1}"/>
              </a:ext>
            </a:extLst>
          </p:cNvPr>
          <p:cNvSpPr txBox="1">
            <a:spLocks noChangeArrowheads="1"/>
          </p:cNvSpPr>
          <p:nvPr/>
        </p:nvSpPr>
        <p:spPr bwMode="auto">
          <a:xfrm>
            <a:off x="1018295" y="7590984"/>
            <a:ext cx="10588767" cy="115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lnSpc>
                <a:spcPct val="120000"/>
              </a:lnSpc>
              <a:spcBef>
                <a:spcPct val="0"/>
              </a:spcBef>
              <a:buFontTx/>
              <a:buNone/>
            </a:pPr>
            <a:r>
              <a:rPr lang="zh-TW" altLang="en-US" sz="2600" dirty="0">
                <a:latin typeface="メイリオ" panose="020B0604030504040204" pitchFamily="50" charset="-128"/>
                <a:ea typeface="メイリオ" panose="020B0604030504040204" pitchFamily="50" charset="-128"/>
                <a:cs typeface="Meiryo UI" panose="020B0604030504040204" pitchFamily="50" charset="-128"/>
              </a:rPr>
              <a:t>八尾市立病院　事務局　次長　　</a:t>
            </a:r>
            <a:endParaRPr lang="en-US" altLang="zh-TW" sz="26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lnSpc>
                <a:spcPct val="120000"/>
              </a:lnSpc>
              <a:spcBef>
                <a:spcPct val="0"/>
              </a:spcBef>
              <a:buFontTx/>
              <a:buNone/>
            </a:pPr>
            <a:r>
              <a:rPr lang="ja-JP" altLang="en-US" sz="2600" dirty="0">
                <a:latin typeface="メイリオ" panose="020B0604030504040204" pitchFamily="50" charset="-128"/>
                <a:ea typeface="メイリオ" panose="020B0604030504040204" pitchFamily="50" charset="-128"/>
                <a:cs typeface="Meiryo UI" panose="020B0604030504040204" pitchFamily="50" charset="-128"/>
              </a:rPr>
              <a:t>　薬剤師　</a:t>
            </a:r>
            <a:r>
              <a:rPr lang="ja-JP" altLang="en-US" sz="3000" dirty="0">
                <a:latin typeface="メイリオ" panose="020B0604030504040204" pitchFamily="50" charset="-128"/>
                <a:ea typeface="メイリオ" panose="020B0604030504040204" pitchFamily="50" charset="-128"/>
                <a:cs typeface="Meiryo UI" panose="020B0604030504040204" pitchFamily="50" charset="-128"/>
              </a:rPr>
              <a:t>小枝　伸行　</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様</a:t>
            </a:r>
            <a:r>
              <a:rPr lang="ja-JP" altLang="en-US" sz="3000" dirty="0">
                <a:latin typeface="メイリオ" panose="020B0604030504040204" pitchFamily="50" charset="-128"/>
                <a:ea typeface="メイリオ" panose="020B0604030504040204" pitchFamily="50" charset="-128"/>
                <a:cs typeface="Meiryo UI" panose="020B0604030504040204" pitchFamily="50" charset="-128"/>
              </a:rPr>
              <a:t>　</a:t>
            </a:r>
          </a:p>
        </p:txBody>
      </p:sp>
      <p:sp>
        <p:nvSpPr>
          <p:cNvPr id="63" name="正方形/長方形 62">
            <a:extLst>
              <a:ext uri="{FF2B5EF4-FFF2-40B4-BE49-F238E27FC236}">
                <a16:creationId xmlns:a16="http://schemas.microsoft.com/office/drawing/2014/main" id="{3F874B5C-1239-4149-BEAA-09BF56A58F2B}"/>
              </a:ext>
            </a:extLst>
          </p:cNvPr>
          <p:cNvSpPr/>
          <p:nvPr/>
        </p:nvSpPr>
        <p:spPr>
          <a:xfrm>
            <a:off x="667263" y="7662619"/>
            <a:ext cx="308324" cy="3083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64" name="テキスト ボックス 63">
            <a:extLst>
              <a:ext uri="{FF2B5EF4-FFF2-40B4-BE49-F238E27FC236}">
                <a16:creationId xmlns:a16="http://schemas.microsoft.com/office/drawing/2014/main" id="{DD75A352-278E-419F-B2E2-4622F0F4BBA2}"/>
              </a:ext>
            </a:extLst>
          </p:cNvPr>
          <p:cNvSpPr txBox="1"/>
          <p:nvPr/>
        </p:nvSpPr>
        <p:spPr>
          <a:xfrm>
            <a:off x="583803" y="7579073"/>
            <a:ext cx="891612" cy="472003"/>
          </a:xfrm>
          <a:prstGeom prst="rect">
            <a:avLst/>
          </a:prstGeom>
          <a:noFill/>
        </p:spPr>
        <p:txBody>
          <a:bodyPr wrap="square" rtlCol="0">
            <a:spAutoFit/>
          </a:bodyPr>
          <a:lstStyle/>
          <a:p>
            <a:r>
              <a:rPr kumimoji="1" lang="ja-JP" altLang="en-US" sz="2356" b="1" dirty="0">
                <a:solidFill>
                  <a:schemeClr val="bg1"/>
                </a:solidFill>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818C1769-8C8E-4A22-AD59-FC0866215CA4}"/>
              </a:ext>
            </a:extLst>
          </p:cNvPr>
          <p:cNvSpPr txBox="1"/>
          <p:nvPr/>
        </p:nvSpPr>
        <p:spPr>
          <a:xfrm>
            <a:off x="678695" y="8863194"/>
            <a:ext cx="12309827" cy="1961243"/>
          </a:xfrm>
          <a:prstGeom prst="rect">
            <a:avLst/>
          </a:prstGeom>
          <a:noFill/>
        </p:spPr>
        <p:txBody>
          <a:bodyPr wrap="square" rtlCol="0">
            <a:spAutoFit/>
          </a:bodyPr>
          <a:lstStyle/>
          <a:p>
            <a:pPr>
              <a:lnSpc>
                <a:spcPct val="110000"/>
              </a:lnSpc>
            </a:pPr>
            <a:r>
              <a:rPr lang="en-US" altLang="ja-JP" sz="1600" dirty="0">
                <a:latin typeface="Meiryo UI" panose="020B0604030504040204" pitchFamily="50" charset="-128"/>
                <a:ea typeface="Meiryo UI" panose="020B0604030504040204" pitchFamily="50" charset="-128"/>
              </a:rPr>
              <a:t>1991</a:t>
            </a:r>
            <a:r>
              <a:rPr lang="ja-JP" altLang="en-US" sz="1600" dirty="0">
                <a:latin typeface="Meiryo UI" panose="020B0604030504040204" pitchFamily="50" charset="-128"/>
                <a:ea typeface="Meiryo UI" panose="020B0604030504040204" pitchFamily="50" charset="-128"/>
              </a:rPr>
              <a:t>年 摂南大学薬学部卒業、同年、菱山製薬 研究開発部に入職。</a:t>
            </a:r>
            <a:endParaRPr lang="en-US" altLang="ja-JP" sz="1600" dirty="0">
              <a:latin typeface="Meiryo UI" panose="020B0604030504040204" pitchFamily="50" charset="-128"/>
              <a:ea typeface="Meiryo UI" panose="020B0604030504040204" pitchFamily="50" charset="-128"/>
            </a:endParaRPr>
          </a:p>
          <a:p>
            <a:pPr>
              <a:lnSpc>
                <a:spcPct val="110000"/>
              </a:lnSpc>
            </a:pPr>
            <a:r>
              <a:rPr lang="en-US" altLang="ja-JP" sz="1600" dirty="0">
                <a:latin typeface="Meiryo UI" panose="020B0604030504040204" pitchFamily="50" charset="-128"/>
                <a:ea typeface="Meiryo UI" panose="020B0604030504040204" pitchFamily="50" charset="-128"/>
              </a:rPr>
              <a:t>1992</a:t>
            </a:r>
            <a:r>
              <a:rPr lang="ja-JP" altLang="en-US" sz="1600" dirty="0">
                <a:latin typeface="Meiryo UI" panose="020B0604030504040204" pitchFamily="50" charset="-128"/>
                <a:ea typeface="Meiryo UI" panose="020B0604030504040204" pitchFamily="50" charset="-128"/>
              </a:rPr>
              <a:t>年 八尾市立病院　薬局入局（翌年～</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年まで医薬品情報管理室を担当）</a:t>
            </a:r>
          </a:p>
          <a:p>
            <a:pPr>
              <a:lnSpc>
                <a:spcPct val="110000"/>
              </a:lnSpc>
            </a:pPr>
            <a:r>
              <a:rPr lang="en-US" altLang="ja-JP" sz="1600" dirty="0">
                <a:latin typeface="Meiryo UI" panose="020B0604030504040204" pitchFamily="50" charset="-128"/>
                <a:ea typeface="Meiryo UI" panose="020B0604030504040204" pitchFamily="50" charset="-128"/>
              </a:rPr>
              <a:t>1997</a:t>
            </a:r>
            <a:r>
              <a:rPr lang="ja-JP" altLang="en-US" sz="1600" dirty="0">
                <a:latin typeface="Meiryo UI" panose="020B0604030504040204" pitchFamily="50" charset="-128"/>
                <a:ea typeface="Meiryo UI" panose="020B0604030504040204" pitchFamily="50" charset="-128"/>
              </a:rPr>
              <a:t>年 八尾市立病院　薬剤部技師、</a:t>
            </a:r>
            <a:r>
              <a:rPr lang="en-US" altLang="ja-JP" sz="1600" dirty="0">
                <a:latin typeface="Meiryo UI" panose="020B0604030504040204" pitchFamily="50" charset="-128"/>
                <a:ea typeface="Meiryo UI" panose="020B0604030504040204" pitchFamily="50" charset="-128"/>
              </a:rPr>
              <a:t>2003</a:t>
            </a:r>
            <a:r>
              <a:rPr lang="ja-JP" altLang="en-US" sz="1600" dirty="0">
                <a:latin typeface="Meiryo UI" panose="020B0604030504040204" pitchFamily="50" charset="-128"/>
                <a:ea typeface="Meiryo UI" panose="020B0604030504040204" pitchFamily="50" charset="-128"/>
              </a:rPr>
              <a:t>年 医療情報技師、</a:t>
            </a:r>
            <a:r>
              <a:rPr lang="en-US" altLang="ja-JP" sz="1600" dirty="0">
                <a:latin typeface="Meiryo UI" panose="020B0604030504040204" pitchFamily="50" charset="-128"/>
                <a:ea typeface="Meiryo UI" panose="020B0604030504040204" pitchFamily="50" charset="-128"/>
              </a:rPr>
              <a:t>2004</a:t>
            </a:r>
            <a:r>
              <a:rPr lang="ja-JP" altLang="en-US" sz="1600" dirty="0">
                <a:latin typeface="Meiryo UI" panose="020B0604030504040204" pitchFamily="50" charset="-128"/>
                <a:ea typeface="Meiryo UI" panose="020B0604030504040204" pitchFamily="50" charset="-128"/>
              </a:rPr>
              <a:t>年 診療情報管理士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八尾市立病院 主任技師、</a:t>
            </a:r>
            <a:r>
              <a:rPr lang="en-US" altLang="ja-JP" sz="1600" dirty="0">
                <a:latin typeface="Meiryo UI" panose="020B0604030504040204" pitchFamily="50" charset="-128"/>
                <a:ea typeface="Meiryo UI" panose="020B0604030504040204" pitchFamily="50" charset="-128"/>
              </a:rPr>
              <a:t>2009</a:t>
            </a:r>
            <a:r>
              <a:rPr lang="ja-JP" altLang="en-US" sz="1600" dirty="0">
                <a:latin typeface="Meiryo UI" panose="020B0604030504040204" pitchFamily="50" charset="-128"/>
                <a:ea typeface="Meiryo UI" panose="020B0604030504040204" pitchFamily="50" charset="-128"/>
              </a:rPr>
              <a:t>年　医療情報監査人補、</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 八尾市立病院 事務局企画運営課 主査、</a:t>
            </a:r>
            <a:r>
              <a:rPr lang="en-US" altLang="ja-JP" sz="1600" dirty="0">
                <a:latin typeface="Meiryo UI" panose="020B0604030504040204" pitchFamily="50" charset="-128"/>
                <a:ea typeface="Meiryo UI" panose="020B0604030504040204" pitchFamily="50" charset="-128"/>
              </a:rPr>
              <a:t>2011</a:t>
            </a:r>
            <a:r>
              <a:rPr lang="ja-JP" altLang="en-US" sz="1600" dirty="0">
                <a:latin typeface="Meiryo UI" panose="020B0604030504040204" pitchFamily="50" charset="-128"/>
                <a:ea typeface="Meiryo UI" panose="020B0604030504040204" pitchFamily="50" charset="-128"/>
              </a:rPr>
              <a:t>年 同課 係長、</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 同課 課長補佐、</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 八尾市立病院 事務局 参事、</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年より現職。</a:t>
            </a:r>
          </a:p>
          <a:p>
            <a:pPr>
              <a:lnSpc>
                <a:spcPct val="110000"/>
              </a:lnSpc>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資格</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薬剤師、医療情報技師、診療情報管理士、医療情報監査人補、病院経営管理士、レセプト管理士</a:t>
            </a:r>
          </a:p>
          <a:p>
            <a:pPr>
              <a:lnSpc>
                <a:spcPct val="110000"/>
              </a:lnSpc>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所属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日本病院薬剤師会、日本医療情報学会、日本クリニカルパス学会、日本臨床腫瘍薬学会、大阪府薬剤師会他多数の団体に所属</a:t>
            </a:r>
          </a:p>
        </p:txBody>
      </p:sp>
      <p:sp>
        <p:nvSpPr>
          <p:cNvPr id="40" name="テキスト ボックス 39">
            <a:extLst>
              <a:ext uri="{FF2B5EF4-FFF2-40B4-BE49-F238E27FC236}">
                <a16:creationId xmlns:a16="http://schemas.microsoft.com/office/drawing/2014/main" id="{DE29074E-21D6-44C3-8C0B-0DD2422C3B40}"/>
              </a:ext>
            </a:extLst>
          </p:cNvPr>
          <p:cNvSpPr txBox="1"/>
          <p:nvPr/>
        </p:nvSpPr>
        <p:spPr>
          <a:xfrm>
            <a:off x="975587" y="16234649"/>
            <a:ext cx="11140256" cy="430887"/>
          </a:xfrm>
          <a:prstGeom prst="rect">
            <a:avLst/>
          </a:prstGeom>
          <a:noFill/>
        </p:spPr>
        <p:txBody>
          <a:bodyPr wrap="square">
            <a:spAutoFit/>
          </a:bodyPr>
          <a:lstStyle/>
          <a:p>
            <a:r>
              <a:rPr lang="ja-JP" altLang="en-US" sz="2200" dirty="0">
                <a:latin typeface="Meiryo UI" panose="020B0604030504040204" pitchFamily="50" charset="-128"/>
                <a:ea typeface="Meiryo UI" panose="020B0604030504040204" pitchFamily="50" charset="-128"/>
              </a:rPr>
              <a:t>お問い合わせ先　　「医療情報システム研究会　事務局」　　</a:t>
            </a:r>
            <a:r>
              <a:rPr lang="en-US" altLang="ja-JP" sz="2200" u="sng" kern="100" dirty="0">
                <a:solidFill>
                  <a:srgbClr val="0000FF"/>
                </a:solidFill>
                <a:latin typeface="Meiryo UI" panose="020B0604030504040204" pitchFamily="50" charset="-128"/>
                <a:ea typeface="Meiryo UI" panose="020B0604030504040204" pitchFamily="50" charset="-128"/>
                <a:cs typeface="Times New Roman" panose="02020603050405020304" pitchFamily="18" charset="0"/>
                <a:hlinkClick r:id="rId2"/>
              </a:rPr>
              <a:t>contact-hug@cs.jp.fujitsu.com</a:t>
            </a:r>
            <a:endParaRPr lang="ja-JP" altLang="en-US" sz="22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8FC9E88-9E61-46AF-9A5F-9EF8BDD994BB}"/>
              </a:ext>
            </a:extLst>
          </p:cNvPr>
          <p:cNvSpPr/>
          <p:nvPr/>
        </p:nvSpPr>
        <p:spPr>
          <a:xfrm>
            <a:off x="450691" y="16352933"/>
            <a:ext cx="308324" cy="3083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42" name="テキスト ボックス 41">
            <a:extLst>
              <a:ext uri="{FF2B5EF4-FFF2-40B4-BE49-F238E27FC236}">
                <a16:creationId xmlns:a16="http://schemas.microsoft.com/office/drawing/2014/main" id="{CBA90D3B-BD97-4567-9212-809D31ED8A4C}"/>
              </a:ext>
            </a:extLst>
          </p:cNvPr>
          <p:cNvSpPr txBox="1"/>
          <p:nvPr/>
        </p:nvSpPr>
        <p:spPr>
          <a:xfrm>
            <a:off x="372784" y="16279661"/>
            <a:ext cx="1105845" cy="454868"/>
          </a:xfrm>
          <a:prstGeom prst="rect">
            <a:avLst/>
          </a:prstGeom>
          <a:noFill/>
        </p:spPr>
        <p:txBody>
          <a:bodyPr wrap="square" rtlCol="0">
            <a:spAutoFit/>
          </a:bodyPr>
          <a:lstStyle/>
          <a:p>
            <a:r>
              <a:rPr kumimoji="1" lang="ja-JP" altLang="en-US" sz="2356" b="1" dirty="0">
                <a:solidFill>
                  <a:schemeClr val="bg1"/>
                </a:solidFill>
                <a:latin typeface="Meiryo UI" panose="020B0604030504040204" pitchFamily="50" charset="-128"/>
                <a:ea typeface="Meiryo UI" panose="020B0604030504040204" pitchFamily="50" charset="-128"/>
              </a:rPr>
              <a:t>✓</a:t>
            </a:r>
          </a:p>
        </p:txBody>
      </p:sp>
      <p:sp>
        <p:nvSpPr>
          <p:cNvPr id="44" name="テキスト ボックス 43">
            <a:extLst>
              <a:ext uri="{FF2B5EF4-FFF2-40B4-BE49-F238E27FC236}">
                <a16:creationId xmlns:a16="http://schemas.microsoft.com/office/drawing/2014/main" id="{9FB193E5-C47F-4631-B925-1DD28519A225}"/>
              </a:ext>
            </a:extLst>
          </p:cNvPr>
          <p:cNvSpPr txBox="1"/>
          <p:nvPr/>
        </p:nvSpPr>
        <p:spPr>
          <a:xfrm>
            <a:off x="2041416" y="16845774"/>
            <a:ext cx="10569833" cy="1158907"/>
          </a:xfrm>
          <a:prstGeom prst="rect">
            <a:avLst/>
          </a:prstGeom>
          <a:noFill/>
        </p:spPr>
        <p:txBody>
          <a:bodyPr wrap="square" anchor="ctr" anchorCtr="0">
            <a:spAutoFit/>
          </a:bodyPr>
          <a:lstStyle/>
          <a:p>
            <a:pPr marL="285523" indent="1142091">
              <a:lnSpc>
                <a:spcPct val="120000"/>
              </a:lnSpc>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富士通</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Japan</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株式会社　関西・中部エリア本部内</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indent="2141419">
              <a:lnSpc>
                <a:spcPct val="120000"/>
              </a:lnSpc>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担当：澤村、磯貝、國定（くにさだ）</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indent="2141419">
              <a:lnSpc>
                <a:spcPct val="120000"/>
              </a:lnSpc>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0" dirty="0">
                <a:latin typeface="Meiryo UI" panose="020B0604030504040204" pitchFamily="50" charset="-128"/>
                <a:ea typeface="Meiryo UI" panose="020B0604030504040204" pitchFamily="50" charset="-128"/>
                <a:cs typeface="Meiryo UI" panose="020B0604030504040204" pitchFamily="50" charset="-128"/>
              </a:rPr>
              <a:t>緊急時のご連絡先）</a:t>
            </a:r>
            <a:r>
              <a:rPr lang="en-US" altLang="ja-JP" sz="2000" kern="0" dirty="0">
                <a:latin typeface="Meiryo UI" panose="020B0604030504040204" pitchFamily="50" charset="-128"/>
                <a:ea typeface="Meiryo UI" panose="020B0604030504040204" pitchFamily="50" charset="-128"/>
                <a:cs typeface="Meiryo UI" panose="020B0604030504040204" pitchFamily="50" charset="-128"/>
              </a:rPr>
              <a:t>080-8943-5323</a:t>
            </a:r>
            <a:r>
              <a:rPr lang="ja-JP" altLang="ja-JP" sz="2000" kern="0" dirty="0">
                <a:latin typeface="Meiryo UI" panose="020B0604030504040204" pitchFamily="50" charset="-128"/>
                <a:ea typeface="Meiryo UI" panose="020B0604030504040204" pitchFamily="50" charset="-128"/>
                <a:cs typeface="Meiryo UI" panose="020B0604030504040204" pitchFamily="50" charset="-128"/>
              </a:rPr>
              <a:t>（平日　</a:t>
            </a:r>
            <a:r>
              <a:rPr lang="en-US" altLang="ja-JP" sz="2000" kern="0" dirty="0">
                <a:latin typeface="Meiryo UI" panose="020B0604030504040204" pitchFamily="50" charset="-128"/>
                <a:ea typeface="Meiryo UI" panose="020B0604030504040204" pitchFamily="50" charset="-128"/>
                <a:cs typeface="Meiryo UI" panose="020B0604030504040204" pitchFamily="50" charset="-128"/>
              </a:rPr>
              <a:t>9:00~17:30</a:t>
            </a:r>
            <a:r>
              <a:rPr lang="ja-JP" altLang="ja-JP" sz="2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グラフィックス 2" descr="リスト 枠線">
            <a:extLst>
              <a:ext uri="{FF2B5EF4-FFF2-40B4-BE49-F238E27FC236}">
                <a16:creationId xmlns:a16="http://schemas.microsoft.com/office/drawing/2014/main" id="{7BDDA30D-A9D3-4E71-A619-92F40EBA6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2231" y="122898"/>
            <a:ext cx="978928" cy="978928"/>
          </a:xfrm>
          <a:prstGeom prst="rect">
            <a:avLst/>
          </a:prstGeom>
        </p:spPr>
      </p:pic>
      <p:pic>
        <p:nvPicPr>
          <p:cNvPr id="5" name="図 4" descr="図形&#10;&#10;低い精度で自動的に生成された説明">
            <a:extLst>
              <a:ext uri="{FF2B5EF4-FFF2-40B4-BE49-F238E27FC236}">
                <a16:creationId xmlns:a16="http://schemas.microsoft.com/office/drawing/2014/main" id="{92B5B738-F32B-465F-8C01-75355C3F6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787" y="6325883"/>
            <a:ext cx="1019059" cy="928591"/>
          </a:xfrm>
          <a:prstGeom prst="rect">
            <a:avLst/>
          </a:prstGeom>
        </p:spPr>
      </p:pic>
      <p:grpSp>
        <p:nvGrpSpPr>
          <p:cNvPr id="36" name="グループ化 35">
            <a:extLst>
              <a:ext uri="{FF2B5EF4-FFF2-40B4-BE49-F238E27FC236}">
                <a16:creationId xmlns:a16="http://schemas.microsoft.com/office/drawing/2014/main" id="{8FE2D054-E23A-4C27-ADE7-2D8A1F45D5A2}"/>
              </a:ext>
            </a:extLst>
          </p:cNvPr>
          <p:cNvGrpSpPr/>
          <p:nvPr/>
        </p:nvGrpSpPr>
        <p:grpSpPr>
          <a:xfrm>
            <a:off x="-29385" y="18157297"/>
            <a:ext cx="13392000" cy="569108"/>
            <a:chOff x="7600" y="18163240"/>
            <a:chExt cx="13313113" cy="569108"/>
          </a:xfrm>
        </p:grpSpPr>
        <p:sp>
          <p:nvSpPr>
            <p:cNvPr id="37" name="正方形/長方形 36">
              <a:extLst>
                <a:ext uri="{FF2B5EF4-FFF2-40B4-BE49-F238E27FC236}">
                  <a16:creationId xmlns:a16="http://schemas.microsoft.com/office/drawing/2014/main" id="{235989BD-23CA-42EB-A7AE-1896EBED8AA6}"/>
                </a:ext>
              </a:extLst>
            </p:cNvPr>
            <p:cNvSpPr/>
            <p:nvPr/>
          </p:nvSpPr>
          <p:spPr>
            <a:xfrm>
              <a:off x="7600" y="18163240"/>
              <a:ext cx="13313113" cy="569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a:p>
          </p:txBody>
        </p:sp>
        <p:sp>
          <p:nvSpPr>
            <p:cNvPr id="39" name="テキスト ボックス 38">
              <a:extLst>
                <a:ext uri="{FF2B5EF4-FFF2-40B4-BE49-F238E27FC236}">
                  <a16:creationId xmlns:a16="http://schemas.microsoft.com/office/drawing/2014/main" id="{AEB250DE-2127-447C-90B0-75B55643E920}"/>
                </a:ext>
              </a:extLst>
            </p:cNvPr>
            <p:cNvSpPr txBox="1"/>
            <p:nvPr/>
          </p:nvSpPr>
          <p:spPr>
            <a:xfrm>
              <a:off x="134274" y="18212076"/>
              <a:ext cx="4237695" cy="493126"/>
            </a:xfrm>
            <a:prstGeom prst="rect">
              <a:avLst/>
            </a:prstGeom>
            <a:noFill/>
          </p:spPr>
          <p:txBody>
            <a:bodyPr wrap="none" lIns="152395" tIns="76197" rIns="152395" bIns="76197" rtlCol="0">
              <a:spAutoFit/>
            </a:bodyPr>
            <a:lstStyle/>
            <a:p>
              <a:r>
                <a:rPr lang="en-US" altLang="ja-JP"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主催</a:t>
              </a:r>
              <a:r>
                <a:rPr lang="en-US" altLang="ja-JP"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医療情報システム研究会</a:t>
              </a:r>
            </a:p>
          </p:txBody>
        </p:sp>
        <p:sp>
          <p:nvSpPr>
            <p:cNvPr id="47" name="TextBox 20">
              <a:extLst>
                <a:ext uri="{FF2B5EF4-FFF2-40B4-BE49-F238E27FC236}">
                  <a16:creationId xmlns:a16="http://schemas.microsoft.com/office/drawing/2014/main" id="{FF79B3AF-0C78-4E86-8390-CE23F5E2AF8C}"/>
                </a:ext>
              </a:extLst>
            </p:cNvPr>
            <p:cNvSpPr txBox="1">
              <a:spLocks noChangeArrowheads="1"/>
            </p:cNvSpPr>
            <p:nvPr/>
          </p:nvSpPr>
          <p:spPr bwMode="auto">
            <a:xfrm>
              <a:off x="4591432" y="18217202"/>
              <a:ext cx="3960788" cy="48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sz="2400">
                  <a:solidFill>
                    <a:schemeClr val="tx1"/>
                  </a:solidFill>
                  <a:latin typeface="Arial" charset="0"/>
                  <a:ea typeface="ＭＳ Ｐゴシック" pitchFamily="50" charset="-128"/>
                </a:defRPr>
              </a:lvl1pPr>
              <a:lvl2pPr marL="37931725" indent="-37474525">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r>
                <a:rPr lang="en-US" altLang="ja-JP" sz="2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https://iryo-jyoho.jp/</a:t>
              </a:r>
              <a:endParaRPr lang="ja-JP" altLang="ja-JP" sz="2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4">
              <a:extLst>
                <a:ext uri="{FF2B5EF4-FFF2-40B4-BE49-F238E27FC236}">
                  <a16:creationId xmlns:a16="http://schemas.microsoft.com/office/drawing/2014/main" id="{E7A78A9D-7475-4DCE-A96A-59AD8C8B675D}"/>
                </a:ext>
              </a:extLst>
            </p:cNvPr>
            <p:cNvSpPr/>
            <p:nvPr/>
          </p:nvSpPr>
          <p:spPr>
            <a:xfrm>
              <a:off x="9383255" y="18278424"/>
              <a:ext cx="3364515" cy="324000"/>
            </a:xfrm>
            <a:prstGeom prst="roundRect">
              <a:avLst>
                <a:gd name="adj" fmla="val 50000"/>
              </a:avLst>
            </a:prstGeom>
            <a:solidFill>
              <a:schemeClr val="bg1"/>
            </a:solid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99"/>
            </a:p>
          </p:txBody>
        </p:sp>
        <p:sp>
          <p:nvSpPr>
            <p:cNvPr id="58" name="正方形/長方形 57">
              <a:extLst>
                <a:ext uri="{FF2B5EF4-FFF2-40B4-BE49-F238E27FC236}">
                  <a16:creationId xmlns:a16="http://schemas.microsoft.com/office/drawing/2014/main" id="{0804A911-D905-4855-BB51-94B9C9C0FFD4}"/>
                </a:ext>
              </a:extLst>
            </p:cNvPr>
            <p:cNvSpPr/>
            <p:nvPr/>
          </p:nvSpPr>
          <p:spPr>
            <a:xfrm>
              <a:off x="9377701" y="18251617"/>
              <a:ext cx="3079041" cy="37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solidFill>
                    <a:schemeClr val="tx1"/>
                  </a:solidFill>
                  <a:latin typeface="Meiryo UI" panose="020B0604030504040204" pitchFamily="50" charset="-128"/>
                  <a:ea typeface="Meiryo UI" panose="020B0604030504040204" pitchFamily="50" charset="-128"/>
                </a:rPr>
                <a:t>医療情報システム研究会</a:t>
              </a:r>
            </a:p>
          </p:txBody>
        </p:sp>
        <p:grpSp>
          <p:nvGrpSpPr>
            <p:cNvPr id="60" name="グループ化 59">
              <a:extLst>
                <a:ext uri="{FF2B5EF4-FFF2-40B4-BE49-F238E27FC236}">
                  <a16:creationId xmlns:a16="http://schemas.microsoft.com/office/drawing/2014/main" id="{FF8876CB-EA37-4C3A-947D-0CE95415C02C}"/>
                </a:ext>
              </a:extLst>
            </p:cNvPr>
            <p:cNvGrpSpPr/>
            <p:nvPr/>
          </p:nvGrpSpPr>
          <p:grpSpPr>
            <a:xfrm>
              <a:off x="12287249" y="18269687"/>
              <a:ext cx="324000" cy="360000"/>
              <a:chOff x="6108317" y="10184061"/>
              <a:chExt cx="211072" cy="216000"/>
            </a:xfrm>
          </p:grpSpPr>
          <p:sp>
            <p:nvSpPr>
              <p:cNvPr id="61" name="円/楕円 57">
                <a:extLst>
                  <a:ext uri="{FF2B5EF4-FFF2-40B4-BE49-F238E27FC236}">
                    <a16:creationId xmlns:a16="http://schemas.microsoft.com/office/drawing/2014/main" id="{B1429651-7EED-4E9C-8401-9B3CBC6985E7}"/>
                  </a:ext>
                </a:extLst>
              </p:cNvPr>
              <p:cNvSpPr/>
              <p:nvPr/>
            </p:nvSpPr>
            <p:spPr>
              <a:xfrm>
                <a:off x="6108317" y="10184061"/>
                <a:ext cx="211072" cy="216000"/>
              </a:xfrm>
              <a:prstGeom prst="ellipse">
                <a:avLst/>
              </a:prstGeom>
              <a:solidFill>
                <a:srgbClr val="30C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999"/>
              </a:p>
            </p:txBody>
          </p:sp>
          <p:sp>
            <p:nvSpPr>
              <p:cNvPr id="68" name="二等辺三角形 67">
                <a:extLst>
                  <a:ext uri="{FF2B5EF4-FFF2-40B4-BE49-F238E27FC236}">
                    <a16:creationId xmlns:a16="http://schemas.microsoft.com/office/drawing/2014/main" id="{45E0FF00-EDD3-4B0A-8DFF-1CE0D9A209F3}"/>
                  </a:ext>
                </a:extLst>
              </p:cNvPr>
              <p:cNvSpPr/>
              <p:nvPr/>
            </p:nvSpPr>
            <p:spPr>
              <a:xfrm rot="16200000" flipV="1">
                <a:off x="6150755" y="10240367"/>
                <a:ext cx="144000" cy="1160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34" dirty="0">
                  <a:latin typeface="Meiryo UI" panose="020B0604030504040204" pitchFamily="50" charset="-128"/>
                  <a:ea typeface="Meiryo UI" panose="020B0604030504040204" pitchFamily="50" charset="-128"/>
                </a:endParaRPr>
              </a:p>
            </p:txBody>
          </p:sp>
        </p:grpSp>
      </p:grpSp>
      <p:pic>
        <p:nvPicPr>
          <p:cNvPr id="7" name="図 6" descr="アパートのビル&#10;&#10;中程度の精度で自動的に生成された説明">
            <a:extLst>
              <a:ext uri="{FF2B5EF4-FFF2-40B4-BE49-F238E27FC236}">
                <a16:creationId xmlns:a16="http://schemas.microsoft.com/office/drawing/2014/main" id="{DA9A324F-FEB8-4152-9754-1DADA8DFB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1663" y="7444627"/>
            <a:ext cx="4557109" cy="1635035"/>
          </a:xfrm>
          <a:prstGeom prst="rect">
            <a:avLst/>
          </a:prstGeom>
        </p:spPr>
      </p:pic>
    </p:spTree>
    <p:extLst>
      <p:ext uri="{BB962C8B-B14F-4D97-AF65-F5344CB8AC3E}">
        <p14:creationId xmlns:p14="http://schemas.microsoft.com/office/powerpoint/2010/main" val="31547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病室にいる人たち&#10;&#10;中程度の精度で自動的に生成された説明">
            <a:extLst>
              <a:ext uri="{FF2B5EF4-FFF2-40B4-BE49-F238E27FC236}">
                <a16:creationId xmlns:a16="http://schemas.microsoft.com/office/drawing/2014/main" id="{E4D364A6-6CB3-47FC-A749-C2C8EF46682D}"/>
              </a:ext>
            </a:extLst>
          </p:cNvPr>
          <p:cNvPicPr>
            <a:picLocks noChangeAspect="1"/>
          </p:cNvPicPr>
          <p:nvPr/>
        </p:nvPicPr>
        <p:blipFill rotWithShape="1">
          <a:blip r:embed="rId2">
            <a:alphaModFix amt="47000"/>
            <a:extLst>
              <a:ext uri="{28A0092B-C50C-407E-A947-70E740481C1C}">
                <a14:useLocalDpi xmlns:a14="http://schemas.microsoft.com/office/drawing/2010/main" val="0"/>
              </a:ext>
            </a:extLst>
          </a:blip>
          <a:srcRect t="15491" b="23974"/>
          <a:stretch/>
        </p:blipFill>
        <p:spPr>
          <a:xfrm>
            <a:off x="8988" y="-13576"/>
            <a:ext cx="13311726" cy="5374775"/>
          </a:xfrm>
          <a:prstGeom prst="rect">
            <a:avLst/>
          </a:prstGeom>
        </p:spPr>
      </p:pic>
      <p:grpSp>
        <p:nvGrpSpPr>
          <p:cNvPr id="12" name="グループ化 11">
            <a:extLst>
              <a:ext uri="{FF2B5EF4-FFF2-40B4-BE49-F238E27FC236}">
                <a16:creationId xmlns:a16="http://schemas.microsoft.com/office/drawing/2014/main" id="{FDED3358-EA3A-448F-81B2-1E26D0C6F1A2}"/>
              </a:ext>
            </a:extLst>
          </p:cNvPr>
          <p:cNvGrpSpPr/>
          <p:nvPr/>
        </p:nvGrpSpPr>
        <p:grpSpPr>
          <a:xfrm>
            <a:off x="-2123" y="5733837"/>
            <a:ext cx="3726181" cy="639139"/>
            <a:chOff x="0" y="9898131"/>
            <a:chExt cx="2988000" cy="639139"/>
          </a:xfrm>
        </p:grpSpPr>
        <p:sp>
          <p:nvSpPr>
            <p:cNvPr id="43" name="四角形: 1 つの角を切り取る 42">
              <a:extLst>
                <a:ext uri="{FF2B5EF4-FFF2-40B4-BE49-F238E27FC236}">
                  <a16:creationId xmlns:a16="http://schemas.microsoft.com/office/drawing/2014/main" id="{B5FE479C-96CF-4F46-9C9B-A40ADDC45057}"/>
                </a:ext>
              </a:extLst>
            </p:cNvPr>
            <p:cNvSpPr/>
            <p:nvPr/>
          </p:nvSpPr>
          <p:spPr>
            <a:xfrm>
              <a:off x="0" y="9898131"/>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b="1"/>
            </a:p>
          </p:txBody>
        </p:sp>
        <p:sp>
          <p:nvSpPr>
            <p:cNvPr id="38" name="テキスト ボックス 1">
              <a:extLst>
                <a:ext uri="{FF2B5EF4-FFF2-40B4-BE49-F238E27FC236}">
                  <a16:creationId xmlns:a16="http://schemas.microsoft.com/office/drawing/2014/main" id="{6BC9746D-310D-47D4-8322-DE821ECF57BC}"/>
                </a:ext>
              </a:extLst>
            </p:cNvPr>
            <p:cNvSpPr txBox="1">
              <a:spLocks noChangeArrowheads="1"/>
            </p:cNvSpPr>
            <p:nvPr/>
          </p:nvSpPr>
          <p:spPr bwMode="auto">
            <a:xfrm>
              <a:off x="19050" y="9988446"/>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電子処方箋とは？</a:t>
              </a:r>
            </a:p>
          </p:txBody>
        </p:sp>
      </p:grpSp>
      <p:sp>
        <p:nvSpPr>
          <p:cNvPr id="73" name="テキスト ボックス 72">
            <a:extLst>
              <a:ext uri="{FF2B5EF4-FFF2-40B4-BE49-F238E27FC236}">
                <a16:creationId xmlns:a16="http://schemas.microsoft.com/office/drawing/2014/main" id="{513C7F86-F668-47DC-AF97-A53EB9E62764}"/>
              </a:ext>
            </a:extLst>
          </p:cNvPr>
          <p:cNvSpPr txBox="1"/>
          <p:nvPr/>
        </p:nvSpPr>
        <p:spPr>
          <a:xfrm>
            <a:off x="346563" y="742678"/>
            <a:ext cx="12546388" cy="923330"/>
          </a:xfrm>
          <a:prstGeom prst="rect">
            <a:avLst/>
          </a:prstGeom>
          <a:noFill/>
        </p:spPr>
        <p:txBody>
          <a:bodyPr wrap="square" rtlCol="0" anchor="ctr">
            <a:spAutoFit/>
          </a:bodyPr>
          <a:lstStyle/>
          <a:p>
            <a:pPr lvl="0" algn="ctr">
              <a:defRPr/>
            </a:pPr>
            <a:r>
              <a:rPr lang="ja-JP" altLang="en-US" sz="54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電子処方箋への取組みについての概要</a:t>
            </a:r>
            <a:endParaRPr lang="en-US" altLang="ja-JP" sz="5400" b="1" dirty="0">
              <a:effectLst>
                <a:glow rad="152400">
                  <a:schemeClr val="bg1"/>
                </a:glow>
              </a:effectLst>
              <a:latin typeface="Meiryo UI" pitchFamily="50" charset="-128"/>
              <a:ea typeface="Meiryo UI" pitchFamily="50" charset="-128"/>
              <a:cs typeface="Meiryo UI" pitchFamily="50" charset="-128"/>
            </a:endParaRPr>
          </a:p>
        </p:txBody>
      </p:sp>
      <p:sp>
        <p:nvSpPr>
          <p:cNvPr id="74" name="テキスト ボックス 73">
            <a:extLst>
              <a:ext uri="{FF2B5EF4-FFF2-40B4-BE49-F238E27FC236}">
                <a16:creationId xmlns:a16="http://schemas.microsoft.com/office/drawing/2014/main" id="{764CFAA0-0B14-4F0D-80EF-C3ED7EBFD334}"/>
              </a:ext>
            </a:extLst>
          </p:cNvPr>
          <p:cNvSpPr txBox="1"/>
          <p:nvPr/>
        </p:nvSpPr>
        <p:spPr>
          <a:xfrm>
            <a:off x="687689" y="2310368"/>
            <a:ext cx="12214241" cy="2541401"/>
          </a:xfrm>
          <a:prstGeom prst="rect">
            <a:avLst/>
          </a:prstGeom>
          <a:noFill/>
        </p:spPr>
        <p:txBody>
          <a:bodyPr wrap="square" rtlCol="0">
            <a:spAutoFit/>
          </a:bodyPr>
          <a:lstStyle/>
          <a:p>
            <a:pPr>
              <a:lnSpc>
                <a:spcPts val="4924"/>
              </a:lnSpc>
              <a:defRPr/>
            </a:pPr>
            <a:r>
              <a:rPr lang="ja-JP" altLang="en-US" sz="32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国をあげて推進されている電子処方箋。</a:t>
            </a:r>
            <a:endParaRPr lang="en-US" altLang="ja-JP" sz="32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endParaRPr>
          </a:p>
          <a:p>
            <a:pPr>
              <a:lnSpc>
                <a:spcPts val="4924"/>
              </a:lnSpc>
              <a:defRPr/>
            </a:pPr>
            <a:r>
              <a:rPr lang="ja-JP" altLang="en-US" sz="32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一体どのようなものなのでしょうか？</a:t>
            </a:r>
            <a:endParaRPr lang="en-US" altLang="ja-JP" sz="32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endParaRPr>
          </a:p>
          <a:p>
            <a:pPr>
              <a:lnSpc>
                <a:spcPts val="4924"/>
              </a:lnSpc>
              <a:defRPr/>
            </a:pPr>
            <a:r>
              <a:rPr lang="ja-JP" altLang="en-US" sz="3200" b="1" dirty="0">
                <a:effectLst>
                  <a:glow rad="152400">
                    <a:schemeClr val="bg1"/>
                  </a:glow>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今回は、電子処方箋の概要からポイントとなる点、導入が推進されている理由まで、幅広くご紹介していきます。</a:t>
            </a:r>
            <a:endParaRPr lang="en-US" altLang="ja-JP" sz="2800" b="1" dirty="0">
              <a:effectLst>
                <a:glow rad="152400">
                  <a:schemeClr val="bg1"/>
                </a:glow>
              </a:effectLst>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551B5555-4CC6-4541-B2F7-D3EA31A04642}"/>
              </a:ext>
            </a:extLst>
          </p:cNvPr>
          <p:cNvSpPr/>
          <p:nvPr/>
        </p:nvSpPr>
        <p:spPr>
          <a:xfrm>
            <a:off x="-1" y="5123533"/>
            <a:ext cx="13323174" cy="3725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dirty="0"/>
          </a:p>
        </p:txBody>
      </p:sp>
      <p:pic>
        <p:nvPicPr>
          <p:cNvPr id="68" name="図 67">
            <a:extLst>
              <a:ext uri="{FF2B5EF4-FFF2-40B4-BE49-F238E27FC236}">
                <a16:creationId xmlns:a16="http://schemas.microsoft.com/office/drawing/2014/main" id="{AB0B1CF8-166D-469E-88B9-F8683FF81ED1}"/>
              </a:ext>
            </a:extLst>
          </p:cNvPr>
          <p:cNvPicPr>
            <a:picLocks noChangeAspect="1"/>
          </p:cNvPicPr>
          <p:nvPr/>
        </p:nvPicPr>
        <p:blipFill rotWithShape="1">
          <a:blip r:embed="rId3"/>
          <a:srcRect t="25039"/>
          <a:stretch/>
        </p:blipFill>
        <p:spPr>
          <a:xfrm>
            <a:off x="877367" y="6734537"/>
            <a:ext cx="11565977" cy="4631442"/>
          </a:xfrm>
          <a:prstGeom prst="rect">
            <a:avLst/>
          </a:prstGeom>
        </p:spPr>
      </p:pic>
      <p:sp>
        <p:nvSpPr>
          <p:cNvPr id="86" name="テキスト ボックス 85">
            <a:extLst>
              <a:ext uri="{FF2B5EF4-FFF2-40B4-BE49-F238E27FC236}">
                <a16:creationId xmlns:a16="http://schemas.microsoft.com/office/drawing/2014/main" id="{EA3A3C56-B598-49A8-A464-97CC93BA32B7}"/>
              </a:ext>
            </a:extLst>
          </p:cNvPr>
          <p:cNvSpPr txBox="1"/>
          <p:nvPr/>
        </p:nvSpPr>
        <p:spPr>
          <a:xfrm>
            <a:off x="3903367" y="5733837"/>
            <a:ext cx="9044283" cy="1015663"/>
          </a:xfrm>
          <a:prstGeom prst="rect">
            <a:avLst/>
          </a:prstGeom>
          <a:noFill/>
        </p:spPr>
        <p:txBody>
          <a:bodyPr wrap="square">
            <a:spAutoFit/>
          </a:bodyPr>
          <a:lstStyle/>
          <a:p>
            <a:r>
              <a:rPr kumimoji="1" lang="ja-JP" altLang="en-US"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電子処方箋は、オンライン資格確認の仕組み（オンライン資格確認等システム）を基盤とした「電子処方箋管理サービス」を通して、医師・歯科医師、薬剤師間で処方箋をやり取りする仕組みです。</a:t>
            </a:r>
            <a:endParaRPr kumimoji="1" lang="en-US" altLang="ja-JP"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87" name="図 86">
            <a:extLst>
              <a:ext uri="{FF2B5EF4-FFF2-40B4-BE49-F238E27FC236}">
                <a16:creationId xmlns:a16="http://schemas.microsoft.com/office/drawing/2014/main" id="{CD48E47A-40BB-4A1A-B2B6-EF4B64073F7C}"/>
              </a:ext>
            </a:extLst>
          </p:cNvPr>
          <p:cNvPicPr>
            <a:picLocks noChangeAspect="1"/>
          </p:cNvPicPr>
          <p:nvPr/>
        </p:nvPicPr>
        <p:blipFill rotWithShape="1">
          <a:blip r:embed="rId4"/>
          <a:srcRect t="14603"/>
          <a:stretch/>
        </p:blipFill>
        <p:spPr>
          <a:xfrm>
            <a:off x="586186" y="12647807"/>
            <a:ext cx="12148337" cy="5762474"/>
          </a:xfrm>
          <a:prstGeom prst="rect">
            <a:avLst/>
          </a:prstGeom>
        </p:spPr>
      </p:pic>
      <p:grpSp>
        <p:nvGrpSpPr>
          <p:cNvPr id="88" name="グループ化 87">
            <a:extLst>
              <a:ext uri="{FF2B5EF4-FFF2-40B4-BE49-F238E27FC236}">
                <a16:creationId xmlns:a16="http://schemas.microsoft.com/office/drawing/2014/main" id="{E0771CB0-E241-4425-8DAE-28E18E8C08CC}"/>
              </a:ext>
            </a:extLst>
          </p:cNvPr>
          <p:cNvGrpSpPr/>
          <p:nvPr/>
        </p:nvGrpSpPr>
        <p:grpSpPr>
          <a:xfrm>
            <a:off x="-1" y="11677504"/>
            <a:ext cx="3726181" cy="639139"/>
            <a:chOff x="0" y="9898131"/>
            <a:chExt cx="2988000" cy="639139"/>
          </a:xfrm>
        </p:grpSpPr>
        <p:sp>
          <p:nvSpPr>
            <p:cNvPr id="89" name="四角形: 1 つの角を切り取る 88">
              <a:extLst>
                <a:ext uri="{FF2B5EF4-FFF2-40B4-BE49-F238E27FC236}">
                  <a16:creationId xmlns:a16="http://schemas.microsoft.com/office/drawing/2014/main" id="{F9732B4C-9A5B-4D3B-A48B-9FCA26997A1D}"/>
                </a:ext>
              </a:extLst>
            </p:cNvPr>
            <p:cNvSpPr/>
            <p:nvPr/>
          </p:nvSpPr>
          <p:spPr>
            <a:xfrm>
              <a:off x="0" y="9898131"/>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b="1"/>
            </a:p>
          </p:txBody>
        </p:sp>
        <p:sp>
          <p:nvSpPr>
            <p:cNvPr id="90" name="テキスト ボックス 1">
              <a:extLst>
                <a:ext uri="{FF2B5EF4-FFF2-40B4-BE49-F238E27FC236}">
                  <a16:creationId xmlns:a16="http://schemas.microsoft.com/office/drawing/2014/main" id="{41FC8570-4494-482D-853C-5FD670896790}"/>
                </a:ext>
              </a:extLst>
            </p:cNvPr>
            <p:cNvSpPr txBox="1">
              <a:spLocks noChangeArrowheads="1"/>
            </p:cNvSpPr>
            <p:nvPr/>
          </p:nvSpPr>
          <p:spPr bwMode="auto">
            <a:xfrm>
              <a:off x="19050" y="9988446"/>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電子処方箋のメリット</a:t>
              </a:r>
            </a:p>
          </p:txBody>
        </p:sp>
      </p:grpSp>
      <p:sp>
        <p:nvSpPr>
          <p:cNvPr id="91" name="テキスト ボックス 90">
            <a:extLst>
              <a:ext uri="{FF2B5EF4-FFF2-40B4-BE49-F238E27FC236}">
                <a16:creationId xmlns:a16="http://schemas.microsoft.com/office/drawing/2014/main" id="{0A20A71C-3C40-43D8-9674-1592CDF3378B}"/>
              </a:ext>
            </a:extLst>
          </p:cNvPr>
          <p:cNvSpPr txBox="1"/>
          <p:nvPr/>
        </p:nvSpPr>
        <p:spPr>
          <a:xfrm>
            <a:off x="3903367" y="11632144"/>
            <a:ext cx="9044283" cy="1015663"/>
          </a:xfrm>
          <a:prstGeom prst="rect">
            <a:avLst/>
          </a:prstGeom>
          <a:noFill/>
        </p:spPr>
        <p:txBody>
          <a:bodyPr wrap="square">
            <a:spAutoFit/>
          </a:bodyPr>
          <a:lstStyle/>
          <a:p>
            <a:r>
              <a:rPr kumimoji="1" lang="ja-JP" altLang="en-US"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電子処方箋により、医療機関や薬局・患者間での処方</a:t>
            </a:r>
            <a:r>
              <a:rPr kumimoji="1" lang="en-US" altLang="ja-JP"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調剤薬剤の情報共有や、関係者間でのコミュニケーションが促進されることで、質の高い医療サービスの提供、重複投薬等の抑制、業務効率化を実現できます。</a:t>
            </a:r>
            <a:endParaRPr kumimoji="1" lang="en-US" altLang="ja-JP" sz="2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1623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CF268A2-ED63-42A6-92F3-C15A899C6B30}"/>
              </a:ext>
            </a:extLst>
          </p:cNvPr>
          <p:cNvGrpSpPr/>
          <p:nvPr/>
        </p:nvGrpSpPr>
        <p:grpSpPr>
          <a:xfrm>
            <a:off x="0" y="459659"/>
            <a:ext cx="4764505" cy="1039248"/>
            <a:chOff x="0" y="9898131"/>
            <a:chExt cx="2988000" cy="1039248"/>
          </a:xfrm>
        </p:grpSpPr>
        <p:sp>
          <p:nvSpPr>
            <p:cNvPr id="3" name="四角形: 1 つの角を切り取る 2">
              <a:extLst>
                <a:ext uri="{FF2B5EF4-FFF2-40B4-BE49-F238E27FC236}">
                  <a16:creationId xmlns:a16="http://schemas.microsoft.com/office/drawing/2014/main" id="{1CE69310-888A-42E7-BD9E-26C6A2897011}"/>
                </a:ext>
              </a:extLst>
            </p:cNvPr>
            <p:cNvSpPr/>
            <p:nvPr/>
          </p:nvSpPr>
          <p:spPr>
            <a:xfrm>
              <a:off x="0" y="9898131"/>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b="1"/>
            </a:p>
          </p:txBody>
        </p:sp>
        <p:sp>
          <p:nvSpPr>
            <p:cNvPr id="4" name="テキスト ボックス 1">
              <a:extLst>
                <a:ext uri="{FF2B5EF4-FFF2-40B4-BE49-F238E27FC236}">
                  <a16:creationId xmlns:a16="http://schemas.microsoft.com/office/drawing/2014/main" id="{5032FC81-A8A6-41AC-8E57-4BA39AD92660}"/>
                </a:ext>
              </a:extLst>
            </p:cNvPr>
            <p:cNvSpPr txBox="1">
              <a:spLocks noChangeArrowheads="1"/>
            </p:cNvSpPr>
            <p:nvPr/>
          </p:nvSpPr>
          <p:spPr bwMode="auto">
            <a:xfrm>
              <a:off x="19050" y="9988446"/>
              <a:ext cx="2905142" cy="94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電子処方箋導入時のポイント</a:t>
              </a:r>
            </a:p>
          </p:txBody>
        </p:sp>
      </p:grpSp>
      <p:pic>
        <p:nvPicPr>
          <p:cNvPr id="5" name="図 4">
            <a:extLst>
              <a:ext uri="{FF2B5EF4-FFF2-40B4-BE49-F238E27FC236}">
                <a16:creationId xmlns:a16="http://schemas.microsoft.com/office/drawing/2014/main" id="{E749953F-4348-4A2A-AA38-2EEE54D200BC}"/>
              </a:ext>
            </a:extLst>
          </p:cNvPr>
          <p:cNvPicPr>
            <a:picLocks noChangeAspect="1"/>
          </p:cNvPicPr>
          <p:nvPr/>
        </p:nvPicPr>
        <p:blipFill>
          <a:blip r:embed="rId2"/>
          <a:stretch>
            <a:fillRect/>
          </a:stretch>
        </p:blipFill>
        <p:spPr>
          <a:xfrm>
            <a:off x="967995" y="10782523"/>
            <a:ext cx="11015457" cy="6640972"/>
          </a:xfrm>
          <a:prstGeom prst="rect">
            <a:avLst/>
          </a:prstGeom>
        </p:spPr>
      </p:pic>
      <p:grpSp>
        <p:nvGrpSpPr>
          <p:cNvPr id="6" name="グループ化 5">
            <a:extLst>
              <a:ext uri="{FF2B5EF4-FFF2-40B4-BE49-F238E27FC236}">
                <a16:creationId xmlns:a16="http://schemas.microsoft.com/office/drawing/2014/main" id="{4CE9A4AA-BC9D-4CED-81CA-A3B0617A28C6}"/>
              </a:ext>
            </a:extLst>
          </p:cNvPr>
          <p:cNvGrpSpPr/>
          <p:nvPr/>
        </p:nvGrpSpPr>
        <p:grpSpPr>
          <a:xfrm>
            <a:off x="0" y="9740017"/>
            <a:ext cx="3815354" cy="639139"/>
            <a:chOff x="0" y="9898131"/>
            <a:chExt cx="2988000" cy="639139"/>
          </a:xfrm>
        </p:grpSpPr>
        <p:sp>
          <p:nvSpPr>
            <p:cNvPr id="7" name="四角形: 1 つの角を切り取る 6">
              <a:extLst>
                <a:ext uri="{FF2B5EF4-FFF2-40B4-BE49-F238E27FC236}">
                  <a16:creationId xmlns:a16="http://schemas.microsoft.com/office/drawing/2014/main" id="{989DE863-3A11-48D1-9611-6913C7E65DEE}"/>
                </a:ext>
              </a:extLst>
            </p:cNvPr>
            <p:cNvSpPr/>
            <p:nvPr/>
          </p:nvSpPr>
          <p:spPr>
            <a:xfrm>
              <a:off x="0" y="9898131"/>
              <a:ext cx="2988000" cy="612000"/>
            </a:xfrm>
            <a:prstGeom prst="snip1Rect">
              <a:avLst>
                <a:gd name="adj" fmla="val 37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5" b="1"/>
            </a:p>
          </p:txBody>
        </p:sp>
        <p:sp>
          <p:nvSpPr>
            <p:cNvPr id="8" name="テキスト ボックス 1">
              <a:extLst>
                <a:ext uri="{FF2B5EF4-FFF2-40B4-BE49-F238E27FC236}">
                  <a16:creationId xmlns:a16="http://schemas.microsoft.com/office/drawing/2014/main" id="{757CE9C9-09BC-4129-A2FB-192899E008D4}"/>
                </a:ext>
              </a:extLst>
            </p:cNvPr>
            <p:cNvSpPr txBox="1">
              <a:spLocks noChangeArrowheads="1"/>
            </p:cNvSpPr>
            <p:nvPr/>
          </p:nvSpPr>
          <p:spPr bwMode="auto">
            <a:xfrm>
              <a:off x="19050" y="9988446"/>
              <a:ext cx="2905142" cy="54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7275" tIns="73638" rIns="147275" bIns="73638">
              <a:spAutoFit/>
            </a:bodyPr>
            <a:lstStyle>
              <a:lvl1pPr eaLnBrk="0" hangingPunct="0">
                <a:spcBef>
                  <a:spcPct val="20000"/>
                </a:spcBef>
                <a:buChar char="•"/>
                <a:defRPr kumimoji="1" sz="3500">
                  <a:solidFill>
                    <a:schemeClr val="tx1"/>
                  </a:solidFill>
                  <a:latin typeface="Arial" charset="0"/>
                  <a:ea typeface="ＭＳ Ｐゴシック" pitchFamily="50" charset="-128"/>
                </a:defRPr>
              </a:lvl1pPr>
              <a:lvl2pPr marL="742950" indent="-285750" eaLnBrk="0" hangingPunct="0">
                <a:spcBef>
                  <a:spcPct val="20000"/>
                </a:spcBef>
                <a:buChar char="–"/>
                <a:defRPr kumimoji="1" sz="3100">
                  <a:solidFill>
                    <a:schemeClr val="tx1"/>
                  </a:solidFill>
                  <a:latin typeface="Arial" charset="0"/>
                  <a:ea typeface="ＭＳ Ｐゴシック" pitchFamily="50" charset="-128"/>
                </a:defRPr>
              </a:lvl2pPr>
              <a:lvl3pPr marL="1143000" indent="-228600" eaLnBrk="0" hangingPunct="0">
                <a:spcBef>
                  <a:spcPct val="20000"/>
                </a:spcBef>
                <a:buChar char="•"/>
                <a:defRPr kumimoji="1" sz="2600">
                  <a:solidFill>
                    <a:schemeClr val="tx1"/>
                  </a:solidFill>
                  <a:latin typeface="Arial" charset="0"/>
                  <a:ea typeface="ＭＳ Ｐゴシック" pitchFamily="50" charset="-128"/>
                </a:defRPr>
              </a:lvl3pPr>
              <a:lvl4pPr marL="1600200" indent="-228600" eaLnBrk="0" hangingPunct="0">
                <a:spcBef>
                  <a:spcPct val="20000"/>
                </a:spcBef>
                <a:buChar char="–"/>
                <a:defRPr kumimoji="1" sz="2200">
                  <a:solidFill>
                    <a:schemeClr val="tx1"/>
                  </a:solidFill>
                  <a:latin typeface="Arial" charset="0"/>
                  <a:ea typeface="ＭＳ Ｐゴシック" pitchFamily="50" charset="-128"/>
                </a:defRPr>
              </a:lvl4pPr>
              <a:lvl5pPr marL="2057400" indent="-228600" eaLnBrk="0" hangingPunct="0">
                <a:spcBef>
                  <a:spcPct val="20000"/>
                </a:spcBef>
                <a:buChar char="»"/>
                <a:defRPr kumimoji="1" sz="2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pitchFamily="50" charset="-128"/>
                </a:defRPr>
              </a:lvl9pPr>
            </a:lstStyle>
            <a:p>
              <a:pPr eaLnBrk="1" hangingPunct="1">
                <a:spcBef>
                  <a:spcPct val="0"/>
                </a:spcBef>
                <a:buFontTx/>
                <a:buNone/>
              </a:pPr>
              <a:r>
                <a:rPr lang="ja-JP" altLang="en-US" sz="2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補助金について</a:t>
              </a:r>
            </a:p>
          </p:txBody>
        </p:sp>
      </p:grpSp>
      <p:sp>
        <p:nvSpPr>
          <p:cNvPr id="10" name="テキスト ボックス 9">
            <a:extLst>
              <a:ext uri="{FF2B5EF4-FFF2-40B4-BE49-F238E27FC236}">
                <a16:creationId xmlns:a16="http://schemas.microsoft.com/office/drawing/2014/main" id="{87935107-D3DC-4A54-B691-4CD5CFE852FE}"/>
              </a:ext>
            </a:extLst>
          </p:cNvPr>
          <p:cNvSpPr txBox="1"/>
          <p:nvPr/>
        </p:nvSpPr>
        <p:spPr>
          <a:xfrm>
            <a:off x="4010525" y="9740017"/>
            <a:ext cx="8678779" cy="1015663"/>
          </a:xfrm>
          <a:prstGeom prst="rect">
            <a:avLst/>
          </a:prstGeom>
          <a:noFill/>
        </p:spPr>
        <p:txBody>
          <a:bodyPr wrap="square">
            <a:spAutoFit/>
          </a:bodyPr>
          <a:lstStyle>
            <a:defPPr>
              <a:defRPr lang="en-US"/>
            </a:defPPr>
            <a:lvl1pPr>
              <a:defRPr kumimoji="1" sz="2000">
                <a:latin typeface="Meiryo UI" panose="020B0604030504040204" pitchFamily="50" charset="-128"/>
                <a:ea typeface="Meiryo UI" panose="020B0604030504040204" pitchFamily="50" charset="-128"/>
                <a:cs typeface="Microsoft Himalaya" panose="01010100010101010101" pitchFamily="2" charset="0"/>
              </a:defRPr>
            </a:lvl1pPr>
          </a:lstStyle>
          <a:p>
            <a:r>
              <a:rPr lang="ja-JP" altLang="en-US" dirty="0"/>
              <a:t>厚生労働省は電子処方箋の導入推進に向けて、電子処方箋を導入するにあたり必要となるシステム改修費用を一部補助する「医療提供体制設備整備交付金」を実施すると発表しました。</a:t>
            </a:r>
          </a:p>
        </p:txBody>
      </p:sp>
      <p:grpSp>
        <p:nvGrpSpPr>
          <p:cNvPr id="13" name="グループ化 12">
            <a:extLst>
              <a:ext uri="{FF2B5EF4-FFF2-40B4-BE49-F238E27FC236}">
                <a16:creationId xmlns:a16="http://schemas.microsoft.com/office/drawing/2014/main" id="{95DD43F8-4810-4739-8B0E-2E7CB108918A}"/>
              </a:ext>
            </a:extLst>
          </p:cNvPr>
          <p:cNvGrpSpPr/>
          <p:nvPr/>
        </p:nvGrpSpPr>
        <p:grpSpPr>
          <a:xfrm>
            <a:off x="553234" y="17544845"/>
            <a:ext cx="12152112" cy="981125"/>
            <a:chOff x="553234" y="17368383"/>
            <a:chExt cx="12152112" cy="981125"/>
          </a:xfrm>
        </p:grpSpPr>
        <p:sp>
          <p:nvSpPr>
            <p:cNvPr id="12" name="四角形: 角を丸くする 11">
              <a:extLst>
                <a:ext uri="{FF2B5EF4-FFF2-40B4-BE49-F238E27FC236}">
                  <a16:creationId xmlns:a16="http://schemas.microsoft.com/office/drawing/2014/main" id="{87395366-410E-4A95-B7E8-27AA2A6B24CB}"/>
                </a:ext>
              </a:extLst>
            </p:cNvPr>
            <p:cNvSpPr/>
            <p:nvPr/>
          </p:nvSpPr>
          <p:spPr>
            <a:xfrm>
              <a:off x="553234" y="17368383"/>
              <a:ext cx="11991691" cy="95347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DE7956D-62EE-4DBD-8660-EE7ED542F461}"/>
                </a:ext>
              </a:extLst>
            </p:cNvPr>
            <p:cNvSpPr txBox="1"/>
            <p:nvPr/>
          </p:nvSpPr>
          <p:spPr>
            <a:xfrm>
              <a:off x="1229886" y="17400466"/>
              <a:ext cx="11475460" cy="949042"/>
            </a:xfrm>
            <a:prstGeom prst="rect">
              <a:avLst/>
            </a:prstGeom>
            <a:noFill/>
          </p:spPr>
          <p:txBody>
            <a:bodyPr wrap="square" rtlCol="0" anchor="ctr">
              <a:spAutoFit/>
            </a:bodyPr>
            <a:lstStyle/>
            <a:p>
              <a:pPr>
                <a:lnSpc>
                  <a:spcPts val="3500"/>
                </a:lnSpc>
                <a:defRPr/>
              </a:pPr>
              <a:r>
                <a:rPr lang="ja-JP" altLang="en-US" sz="2800" b="1" dirty="0">
                  <a:solidFill>
                    <a:schemeClr val="tx1">
                      <a:lumMod val="85000"/>
                      <a:lumOff val="15000"/>
                    </a:schemeClr>
                  </a:solidFill>
                  <a:effectLst>
                    <a:glow rad="152400">
                      <a:schemeClr val="bg1"/>
                    </a:glow>
                  </a:effectLst>
                  <a:latin typeface="Meiryo UI" pitchFamily="50" charset="-128"/>
                  <a:ea typeface="Meiryo UI" pitchFamily="50" charset="-128"/>
                  <a:cs typeface="Meiryo UI" pitchFamily="50" charset="-128"/>
                </a:rPr>
                <a:t>補助金を活用し、患者様が求めるサービスをスムーズに導入することが、</a:t>
              </a:r>
              <a:endParaRPr lang="en-US" altLang="ja-JP" sz="2800" b="1" dirty="0">
                <a:solidFill>
                  <a:schemeClr val="tx1">
                    <a:lumMod val="85000"/>
                    <a:lumOff val="15000"/>
                  </a:schemeClr>
                </a:solidFill>
                <a:effectLst>
                  <a:glow rad="152400">
                    <a:schemeClr val="bg1"/>
                  </a:glow>
                </a:effectLst>
                <a:latin typeface="Meiryo UI" pitchFamily="50" charset="-128"/>
                <a:ea typeface="Meiryo UI" pitchFamily="50" charset="-128"/>
                <a:cs typeface="Meiryo UI" pitchFamily="50" charset="-128"/>
              </a:endParaRPr>
            </a:p>
            <a:p>
              <a:pPr>
                <a:lnSpc>
                  <a:spcPts val="3500"/>
                </a:lnSpc>
                <a:defRPr/>
              </a:pPr>
              <a:r>
                <a:rPr lang="ja-JP" altLang="en-US" sz="2800" b="1" dirty="0">
                  <a:solidFill>
                    <a:schemeClr val="tx1">
                      <a:lumMod val="85000"/>
                      <a:lumOff val="15000"/>
                    </a:schemeClr>
                  </a:solidFill>
                  <a:effectLst>
                    <a:glow rad="152400">
                      <a:schemeClr val="bg1"/>
                    </a:glow>
                  </a:effectLst>
                  <a:latin typeface="Meiryo UI" pitchFamily="50" charset="-128"/>
                  <a:ea typeface="Meiryo UI" pitchFamily="50" charset="-128"/>
                  <a:cs typeface="Meiryo UI" pitchFamily="50" charset="-128"/>
                </a:rPr>
                <a:t>今後の病院経営を加速させます。</a:t>
              </a:r>
              <a:endParaRPr lang="en-US" altLang="ja-JP" sz="2800" b="1" dirty="0">
                <a:solidFill>
                  <a:schemeClr val="tx1">
                    <a:lumMod val="85000"/>
                    <a:lumOff val="15000"/>
                  </a:schemeClr>
                </a:solidFill>
                <a:effectLst>
                  <a:glow rad="152400">
                    <a:schemeClr val="bg1"/>
                  </a:glow>
                </a:effectLst>
                <a:latin typeface="Meiryo UI" pitchFamily="50" charset="-128"/>
                <a:ea typeface="Meiryo UI" pitchFamily="50" charset="-128"/>
                <a:cs typeface="Meiryo UI" pitchFamily="50" charset="-128"/>
              </a:endParaRPr>
            </a:p>
          </p:txBody>
        </p:sp>
      </p:grpSp>
      <p:sp>
        <p:nvSpPr>
          <p:cNvPr id="14" name="正方形/長方形 13">
            <a:extLst>
              <a:ext uri="{FF2B5EF4-FFF2-40B4-BE49-F238E27FC236}">
                <a16:creationId xmlns:a16="http://schemas.microsoft.com/office/drawing/2014/main" id="{D1442175-D855-4B54-B8CC-07D77BA21807}"/>
              </a:ext>
            </a:extLst>
          </p:cNvPr>
          <p:cNvSpPr/>
          <p:nvPr/>
        </p:nvSpPr>
        <p:spPr>
          <a:xfrm>
            <a:off x="479877" y="1296306"/>
            <a:ext cx="11991691" cy="2128454"/>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BE102EE7-2F37-4553-BAEF-16529A13D7EE}"/>
              </a:ext>
            </a:extLst>
          </p:cNvPr>
          <p:cNvSpPr/>
          <p:nvPr/>
        </p:nvSpPr>
        <p:spPr bwMode="gray">
          <a:xfrm>
            <a:off x="479877" y="1305746"/>
            <a:ext cx="1961946" cy="272276"/>
          </a:xfrm>
          <a:prstGeom prst="roundRect">
            <a:avLst>
              <a:gd name="adj" fmla="val 5123"/>
            </a:avLst>
          </a:prstGeom>
          <a:solidFill>
            <a:srgbClr val="6D6E70"/>
          </a:solidFill>
          <a:ln w="34925">
            <a:noFill/>
            <a:prstDash val="sysDash"/>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eaLnBrk="1" fontAlgn="ctr" hangingPunct="1">
              <a:lnSpc>
                <a:spcPct val="100000"/>
              </a:lnSpc>
              <a:spcBef>
                <a:spcPct val="0"/>
              </a:spcBef>
              <a:spcAft>
                <a:spcPct val="0"/>
              </a:spcAft>
              <a:buClrTx/>
              <a:buFontTx/>
              <a:buNone/>
            </a:pPr>
            <a:r>
              <a:rPr kumimoji="1"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前提となる条件</a:t>
            </a:r>
          </a:p>
        </p:txBody>
      </p:sp>
      <p:sp>
        <p:nvSpPr>
          <p:cNvPr id="16" name="txt.1-1">
            <a:extLst>
              <a:ext uri="{FF2B5EF4-FFF2-40B4-BE49-F238E27FC236}">
                <a16:creationId xmlns:a16="http://schemas.microsoft.com/office/drawing/2014/main" id="{D9800E66-5F87-4890-A74C-336F3F79D14C}"/>
              </a:ext>
            </a:extLst>
          </p:cNvPr>
          <p:cNvSpPr/>
          <p:nvPr/>
        </p:nvSpPr>
        <p:spPr bwMode="gray">
          <a:xfrm>
            <a:off x="849145" y="1590422"/>
            <a:ext cx="8910614" cy="369332"/>
          </a:xfrm>
          <a:prstGeom prst="rect">
            <a:avLst/>
          </a:prstGeom>
        </p:spPr>
        <p:txBody>
          <a:bodyPr wrap="square">
            <a:spAutoFit/>
          </a:bodyPr>
          <a:lstStyle/>
          <a:p>
            <a:pPr marL="171450" indent="-171450" algn="l">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オンライン資格確認、特定健診／薬剤情報参照が導入済であること。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8C65100F-6587-43AB-B248-177C3D9C9F7F}"/>
              </a:ext>
            </a:extLst>
          </p:cNvPr>
          <p:cNvSpPr/>
          <p:nvPr/>
        </p:nvSpPr>
        <p:spPr bwMode="gray">
          <a:xfrm>
            <a:off x="479877" y="2077009"/>
            <a:ext cx="1961946" cy="272276"/>
          </a:xfrm>
          <a:prstGeom prst="roundRect">
            <a:avLst>
              <a:gd name="adj" fmla="val 5123"/>
            </a:avLst>
          </a:prstGeom>
          <a:solidFill>
            <a:srgbClr val="6D6E70"/>
          </a:solidFill>
          <a:ln w="34925">
            <a:noFill/>
            <a:prstDash val="sysDash"/>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fontAlgn="ctr">
              <a:spcBef>
                <a:spcPct val="0"/>
              </a:spcBef>
              <a:spcAft>
                <a:spcPct val="0"/>
              </a:spcAft>
            </a:pPr>
            <a:r>
              <a:rPr kumimoji="1" lang="ja-JP" altLang="en-US" sz="1600" b="1" dirty="0">
                <a:solidFill>
                  <a:srgbClr val="FFFFFF"/>
                </a:solidFill>
                <a:latin typeface="Meiryo UI" panose="020B0604030504040204" pitchFamily="50" charset="-128"/>
                <a:ea typeface="Meiryo UI" panose="020B0604030504040204" pitchFamily="50" charset="-128"/>
              </a:rPr>
              <a:t>ハードウェア</a:t>
            </a:r>
          </a:p>
        </p:txBody>
      </p:sp>
      <p:sp>
        <p:nvSpPr>
          <p:cNvPr id="20" name="txt.1-1">
            <a:extLst>
              <a:ext uri="{FF2B5EF4-FFF2-40B4-BE49-F238E27FC236}">
                <a16:creationId xmlns:a16="http://schemas.microsoft.com/office/drawing/2014/main" id="{418DE4E2-24A0-40D4-94E4-63ECDE9DA64B}"/>
              </a:ext>
            </a:extLst>
          </p:cNvPr>
          <p:cNvSpPr/>
          <p:nvPr/>
        </p:nvSpPr>
        <p:spPr bwMode="gray">
          <a:xfrm>
            <a:off x="849145" y="2363133"/>
            <a:ext cx="10027402" cy="923330"/>
          </a:xfrm>
          <a:prstGeom prst="rect">
            <a:avLst/>
          </a:prstGeom>
        </p:spPr>
        <p:txBody>
          <a:bodyPr wrap="square">
            <a:spAutoFit/>
          </a:bodyPr>
          <a:lstStyle/>
          <a:p>
            <a:pPr marL="171450" indent="-171450" algn="l">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電子処方箋は、</a:t>
            </a:r>
            <a:r>
              <a:rPr lang="en-US" altLang="ja-JP" dirty="0" err="1">
                <a:latin typeface="Meiryo UI" panose="020B0604030504040204" pitchFamily="50" charset="-128"/>
                <a:ea typeface="Meiryo UI" panose="020B0604030504040204" pitchFamily="50" charset="-128"/>
                <a:cs typeface="Meiryo UI" panose="020B0604030504040204" pitchFamily="50" charset="-128"/>
              </a:rPr>
              <a:t>HPKI</a:t>
            </a:r>
            <a:r>
              <a:rPr lang="ja-JP" altLang="en-US" dirty="0">
                <a:latin typeface="Meiryo UI" panose="020B0604030504040204" pitchFamily="50" charset="-128"/>
                <a:ea typeface="Meiryo UI" panose="020B0604030504040204" pitchFamily="50" charset="-128"/>
                <a:cs typeface="Meiryo UI" panose="020B0604030504040204" pitchFamily="50" charset="-128"/>
              </a:rPr>
              <a:t>カードによる電子署名が必要です。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　院外処方箋を発行する外来診察室等の端末用に、</a:t>
            </a:r>
            <a:r>
              <a:rPr lang="en-US" altLang="ja-JP" dirty="0">
                <a:latin typeface="Meiryo UI" panose="020B0604030504040204" pitchFamily="50" charset="-128"/>
                <a:ea typeface="Meiryo UI" panose="020B0604030504040204" pitchFamily="50" charset="-128"/>
                <a:cs typeface="Meiryo UI" panose="020B0604030504040204" pitchFamily="50" charset="-128"/>
              </a:rPr>
              <a:t>IC</a:t>
            </a:r>
            <a:r>
              <a:rPr lang="ja-JP" altLang="en-US" dirty="0">
                <a:latin typeface="Meiryo UI" panose="020B0604030504040204" pitchFamily="50" charset="-128"/>
                <a:ea typeface="Meiryo UI" panose="020B0604030504040204" pitchFamily="50" charset="-128"/>
                <a:cs typeface="Meiryo UI" panose="020B0604030504040204" pitchFamily="50" charset="-128"/>
              </a:rPr>
              <a:t>カードリーダの購入が必要です。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err="1">
                <a:latin typeface="Meiryo UI" panose="020B0604030504040204" pitchFamily="50" charset="-128"/>
                <a:ea typeface="Meiryo UI" panose="020B0604030504040204" pitchFamily="50" charset="-128"/>
                <a:cs typeface="Meiryo UI" panose="020B0604030504040204" pitchFamily="50" charset="-128"/>
              </a:rPr>
              <a:t>HPKI</a:t>
            </a:r>
            <a:r>
              <a:rPr lang="ja-JP" altLang="en-US" dirty="0">
                <a:latin typeface="Meiryo UI" panose="020B0604030504040204" pitchFamily="50" charset="-128"/>
                <a:ea typeface="Meiryo UI" panose="020B0604030504040204" pitchFamily="50" charset="-128"/>
                <a:cs typeface="Meiryo UI" panose="020B0604030504040204" pitchFamily="50" charset="-128"/>
              </a:rPr>
              <a:t>カードについては医師個人での申請が必要ですので、早めの</a:t>
            </a:r>
            <a:r>
              <a:rPr lang="en-US" altLang="ja-JP" dirty="0" err="1">
                <a:latin typeface="Meiryo UI" panose="020B0604030504040204" pitchFamily="50" charset="-128"/>
                <a:ea typeface="Meiryo UI" panose="020B0604030504040204" pitchFamily="50" charset="-128"/>
                <a:cs typeface="Meiryo UI" panose="020B0604030504040204" pitchFamily="50" charset="-128"/>
              </a:rPr>
              <a:t>HPKI</a:t>
            </a:r>
            <a:r>
              <a:rPr lang="ja-JP" altLang="en-US" dirty="0">
                <a:latin typeface="Meiryo UI" panose="020B0604030504040204" pitchFamily="50" charset="-128"/>
                <a:ea typeface="Meiryo UI" panose="020B0604030504040204" pitchFamily="50" charset="-128"/>
                <a:cs typeface="Meiryo UI" panose="020B0604030504040204" pitchFamily="50" charset="-128"/>
              </a:rPr>
              <a:t>カード申請をお願い致します。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17FC44A5-5C43-4B6C-AFE4-C2DFFEEBFD43}"/>
              </a:ext>
            </a:extLst>
          </p:cNvPr>
          <p:cNvPicPr>
            <a:picLocks noChangeAspect="1"/>
          </p:cNvPicPr>
          <p:nvPr/>
        </p:nvPicPr>
        <p:blipFill>
          <a:blip r:embed="rId3"/>
          <a:stretch>
            <a:fillRect/>
          </a:stretch>
        </p:blipFill>
        <p:spPr>
          <a:xfrm>
            <a:off x="553234" y="4639547"/>
            <a:ext cx="5761695" cy="3574006"/>
          </a:xfrm>
          <a:prstGeom prst="rect">
            <a:avLst/>
          </a:prstGeom>
        </p:spPr>
      </p:pic>
      <p:sp>
        <p:nvSpPr>
          <p:cNvPr id="23" name="テキスト ボックス 22">
            <a:extLst>
              <a:ext uri="{FF2B5EF4-FFF2-40B4-BE49-F238E27FC236}">
                <a16:creationId xmlns:a16="http://schemas.microsoft.com/office/drawing/2014/main" id="{FA001DB5-C705-4739-A4B0-A427F71DEFA1}"/>
              </a:ext>
            </a:extLst>
          </p:cNvPr>
          <p:cNvSpPr txBox="1"/>
          <p:nvPr/>
        </p:nvSpPr>
        <p:spPr>
          <a:xfrm>
            <a:off x="553234" y="4158765"/>
            <a:ext cx="5589992" cy="338554"/>
          </a:xfrm>
          <a:prstGeom prst="rect">
            <a:avLst/>
          </a:prstGeom>
          <a:noFill/>
        </p:spPr>
        <p:txBody>
          <a:bodyPr wrap="none" rtlCol="0">
            <a:spAutoFit/>
          </a:bodyPr>
          <a:lstStyle/>
          <a:p>
            <a:pPr marL="285750" indent="-285750">
              <a:buClr>
                <a:srgbClr val="C00000"/>
              </a:buClr>
              <a:buFont typeface="Wingdings" panose="05000000000000000000" pitchFamily="2" charset="2"/>
              <a:buChar char="n"/>
            </a:pPr>
            <a:r>
              <a:rPr kumimoji="1" lang="ja-JP" altLang="en-US" sz="1600" dirty="0">
                <a:solidFill>
                  <a:srgbClr val="000000"/>
                </a:solidFill>
                <a:latin typeface="Meiryo UI" panose="020B0604030504040204" pitchFamily="50" charset="-128"/>
                <a:ea typeface="Meiryo UI" panose="020B0604030504040204" pitchFamily="50" charset="-128"/>
              </a:rPr>
              <a:t>患者さんが「電子処方箋」または「紙の処方箋」を選択する方法</a:t>
            </a:r>
          </a:p>
        </p:txBody>
      </p:sp>
      <p:sp>
        <p:nvSpPr>
          <p:cNvPr id="24" name="四角形: 角を丸くする 23">
            <a:extLst>
              <a:ext uri="{FF2B5EF4-FFF2-40B4-BE49-F238E27FC236}">
                <a16:creationId xmlns:a16="http://schemas.microsoft.com/office/drawing/2014/main" id="{D3C6A781-842E-4286-A13C-34D807788E87}"/>
              </a:ext>
            </a:extLst>
          </p:cNvPr>
          <p:cNvSpPr/>
          <p:nvPr/>
        </p:nvSpPr>
        <p:spPr bwMode="gray">
          <a:xfrm>
            <a:off x="637547" y="3627283"/>
            <a:ext cx="1184677" cy="406100"/>
          </a:xfrm>
          <a:prstGeom prst="roundRect">
            <a:avLst>
              <a:gd name="adj" fmla="val 5123"/>
            </a:avLst>
          </a:prstGeom>
          <a:solidFill>
            <a:srgbClr val="C00000"/>
          </a:solidFill>
          <a:ln w="34925">
            <a:solidFill>
              <a:srgbClr val="C00000"/>
            </a:solidFill>
            <a:prstDash val="solid"/>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eaLnBrk="1" fontAlgn="ctr" hangingPunct="1">
              <a:lnSpc>
                <a:spcPct val="100000"/>
              </a:lnSpc>
              <a:spcBef>
                <a:spcPct val="0"/>
              </a:spcBef>
              <a:spcAft>
                <a:spcPct val="0"/>
              </a:spcAft>
              <a:buClrTx/>
              <a:buFontTx/>
              <a:buNone/>
            </a:pPr>
            <a:r>
              <a:rPr kumimoji="1"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開発中</a:t>
            </a:r>
          </a:p>
        </p:txBody>
      </p:sp>
      <p:sp>
        <p:nvSpPr>
          <p:cNvPr id="25" name="正方形/長方形 24">
            <a:extLst>
              <a:ext uri="{FF2B5EF4-FFF2-40B4-BE49-F238E27FC236}">
                <a16:creationId xmlns:a16="http://schemas.microsoft.com/office/drawing/2014/main" id="{1B807A17-F7C9-49F8-86A9-86A3597DB8B0}"/>
              </a:ext>
            </a:extLst>
          </p:cNvPr>
          <p:cNvSpPr/>
          <p:nvPr/>
        </p:nvSpPr>
        <p:spPr>
          <a:xfrm>
            <a:off x="1806181" y="3619822"/>
            <a:ext cx="10417903" cy="406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電子カルテシステムでの対応内容</a:t>
            </a:r>
          </a:p>
        </p:txBody>
      </p:sp>
      <p:pic>
        <p:nvPicPr>
          <p:cNvPr id="26" name="図 25">
            <a:extLst>
              <a:ext uri="{FF2B5EF4-FFF2-40B4-BE49-F238E27FC236}">
                <a16:creationId xmlns:a16="http://schemas.microsoft.com/office/drawing/2014/main" id="{2B762B7B-53C3-490E-BCC5-A372C3CE9553}"/>
              </a:ext>
            </a:extLst>
          </p:cNvPr>
          <p:cNvPicPr>
            <a:picLocks noChangeAspect="1"/>
          </p:cNvPicPr>
          <p:nvPr/>
        </p:nvPicPr>
        <p:blipFill>
          <a:blip r:embed="rId4"/>
          <a:stretch>
            <a:fillRect/>
          </a:stretch>
        </p:blipFill>
        <p:spPr>
          <a:xfrm>
            <a:off x="6391577" y="4594338"/>
            <a:ext cx="6079991" cy="2461432"/>
          </a:xfrm>
          <a:prstGeom prst="rect">
            <a:avLst/>
          </a:prstGeom>
        </p:spPr>
      </p:pic>
      <p:sp>
        <p:nvSpPr>
          <p:cNvPr id="27" name="テキスト ボックス 26">
            <a:extLst>
              <a:ext uri="{FF2B5EF4-FFF2-40B4-BE49-F238E27FC236}">
                <a16:creationId xmlns:a16="http://schemas.microsoft.com/office/drawing/2014/main" id="{140EEA23-3882-46F4-BA4C-53BB20BBB3A7}"/>
              </a:ext>
            </a:extLst>
          </p:cNvPr>
          <p:cNvSpPr txBox="1"/>
          <p:nvPr/>
        </p:nvSpPr>
        <p:spPr>
          <a:xfrm>
            <a:off x="6729444" y="4134434"/>
            <a:ext cx="2933816" cy="338554"/>
          </a:xfrm>
          <a:prstGeom prst="rect">
            <a:avLst/>
          </a:prstGeom>
          <a:noFill/>
        </p:spPr>
        <p:txBody>
          <a:bodyPr wrap="none" rtlCol="0">
            <a:spAutoFit/>
          </a:bodyPr>
          <a:lstStyle/>
          <a:p>
            <a:pPr marL="285750" indent="-285750">
              <a:buClr>
                <a:srgbClr val="C00000"/>
              </a:buClr>
              <a:buFont typeface="Wingdings" panose="05000000000000000000" pitchFamily="2" charset="2"/>
              <a:buChar char="n"/>
            </a:pPr>
            <a:r>
              <a:rPr kumimoji="1" lang="ja-JP" altLang="en-US" sz="1600" dirty="0">
                <a:solidFill>
                  <a:srgbClr val="000000"/>
                </a:solidFill>
                <a:latin typeface="Meiryo UI" panose="020B0604030504040204" pitchFamily="50" charset="-128"/>
                <a:ea typeface="Meiryo UI" panose="020B0604030504040204" pitchFamily="50" charset="-128"/>
              </a:rPr>
              <a:t>出力される処方箋内容の違い</a:t>
            </a:r>
          </a:p>
        </p:txBody>
      </p:sp>
      <p:pic>
        <p:nvPicPr>
          <p:cNvPr id="41" name="図 40">
            <a:extLst>
              <a:ext uri="{FF2B5EF4-FFF2-40B4-BE49-F238E27FC236}">
                <a16:creationId xmlns:a16="http://schemas.microsoft.com/office/drawing/2014/main" id="{B81F8E6C-2EEE-4281-AA84-CBEFBFC14EBE}"/>
              </a:ext>
            </a:extLst>
          </p:cNvPr>
          <p:cNvPicPr>
            <a:picLocks noChangeAspect="1"/>
          </p:cNvPicPr>
          <p:nvPr/>
        </p:nvPicPr>
        <p:blipFill>
          <a:blip r:embed="rId5"/>
          <a:stretch>
            <a:fillRect/>
          </a:stretch>
        </p:blipFill>
        <p:spPr>
          <a:xfrm>
            <a:off x="6453557" y="7502836"/>
            <a:ext cx="6018011" cy="1901517"/>
          </a:xfrm>
          <a:prstGeom prst="rect">
            <a:avLst/>
          </a:prstGeom>
        </p:spPr>
      </p:pic>
      <p:sp>
        <p:nvSpPr>
          <p:cNvPr id="42" name="テキスト ボックス 41">
            <a:extLst>
              <a:ext uri="{FF2B5EF4-FFF2-40B4-BE49-F238E27FC236}">
                <a16:creationId xmlns:a16="http://schemas.microsoft.com/office/drawing/2014/main" id="{125E216F-B5E3-4915-8108-C97A748C96AD}"/>
              </a:ext>
            </a:extLst>
          </p:cNvPr>
          <p:cNvSpPr txBox="1"/>
          <p:nvPr/>
        </p:nvSpPr>
        <p:spPr>
          <a:xfrm>
            <a:off x="6756634" y="7122408"/>
            <a:ext cx="3964547" cy="584775"/>
          </a:xfrm>
          <a:prstGeom prst="rect">
            <a:avLst/>
          </a:prstGeom>
          <a:noFill/>
        </p:spPr>
        <p:txBody>
          <a:bodyPr wrap="none" rtlCol="0">
            <a:spAutoFit/>
          </a:bodyPr>
          <a:lstStyle/>
          <a:p>
            <a:pPr marL="285750" indent="-285750">
              <a:buClr>
                <a:srgbClr val="C00000"/>
              </a:buClr>
              <a:buFont typeface="Wingdings" panose="05000000000000000000" pitchFamily="2" charset="2"/>
              <a:buChar char="n"/>
            </a:pPr>
            <a:r>
              <a:rPr kumimoji="1" lang="ja-JP" altLang="en-US" sz="1600" dirty="0">
                <a:solidFill>
                  <a:srgbClr val="000000"/>
                </a:solidFill>
                <a:latin typeface="Meiryo UI" panose="020B0604030504040204" pitchFamily="50" charset="-128"/>
                <a:ea typeface="Meiryo UI" panose="020B0604030504040204" pitchFamily="50" charset="-128"/>
              </a:rPr>
              <a:t>電子処方箋導入に向けたマスタ設定作業</a:t>
            </a:r>
            <a:endParaRPr kumimoji="1" lang="en-US" altLang="ja-JP" sz="1600" dirty="0">
              <a:solidFill>
                <a:srgbClr val="000000"/>
              </a:solidFill>
              <a:latin typeface="Meiryo UI" panose="020B0604030504040204" pitchFamily="50" charset="-128"/>
              <a:ea typeface="Meiryo UI" panose="020B0604030504040204" pitchFamily="50" charset="-128"/>
            </a:endParaRPr>
          </a:p>
          <a:p>
            <a:pPr>
              <a:buClr>
                <a:srgbClr val="C00000"/>
              </a:buClr>
            </a:pPr>
            <a:r>
              <a:rPr kumimoji="1" lang="ja-JP" altLang="en-US" sz="1600" dirty="0">
                <a:solidFill>
                  <a:srgbClr val="000000"/>
                </a:solidFill>
                <a:latin typeface="Meiryo UI" panose="020B0604030504040204" pitchFamily="50" charset="-128"/>
                <a:ea typeface="Meiryo UI" panose="020B0604030504040204" pitchFamily="50" charset="-128"/>
              </a:rPr>
              <a:t>　　（病院様にて対応が必要な作業を網羅）</a:t>
            </a:r>
          </a:p>
        </p:txBody>
      </p:sp>
    </p:spTree>
    <p:extLst>
      <p:ext uri="{BB962C8B-B14F-4D97-AF65-F5344CB8AC3E}">
        <p14:creationId xmlns:p14="http://schemas.microsoft.com/office/powerpoint/2010/main" val="36740472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1386</Words>
  <Application>Microsoft Office PowerPoint</Application>
  <PresentationFormat>ユーザー設定</PresentationFormat>
  <Paragraphs>115</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Kunisada, Yukiko/國定 由紀子</dc:creator>
  <cp:lastModifiedBy> </cp:lastModifiedBy>
  <cp:revision>74</cp:revision>
  <cp:lastPrinted>2022-11-07T05:19:12Z</cp:lastPrinted>
  <dcterms:created xsi:type="dcterms:W3CDTF">2022-08-10T01:01:08Z</dcterms:created>
  <dcterms:modified xsi:type="dcterms:W3CDTF">2022-11-07T06:45:01Z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2022-08-10T01:01:08Z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cf0c0ffc-5df7-4914-9c5c-78c4984d98b0</vt:lpwstr>
  </property>
  <property fmtid="{D5CDD505-2E9C-101B-9397-08002B2CF9AE}" pid="8" name="MSIP_Label_a7295cc1-d279-42ac-ab4d-3b0f4fece050_ContentBits">
    <vt:lpwstr>0</vt:lpwstr>
  </property>
</Properties>
</file>